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tags/tag20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7"/>
  </p:notesMasterIdLst>
  <p:handoutMasterIdLst>
    <p:handoutMasterId r:id="rId38"/>
  </p:handoutMasterIdLst>
  <p:sldIdLst>
    <p:sldId id="259" r:id="rId2"/>
    <p:sldId id="272" r:id="rId3"/>
    <p:sldId id="256" r:id="rId4"/>
    <p:sldId id="335" r:id="rId5"/>
    <p:sldId id="336" r:id="rId6"/>
    <p:sldId id="338" r:id="rId7"/>
    <p:sldId id="264" r:id="rId8"/>
    <p:sldId id="357" r:id="rId9"/>
    <p:sldId id="266" r:id="rId10"/>
    <p:sldId id="429" r:id="rId11"/>
    <p:sldId id="457" r:id="rId12"/>
    <p:sldId id="432" r:id="rId13"/>
    <p:sldId id="435" r:id="rId14"/>
    <p:sldId id="474" r:id="rId15"/>
    <p:sldId id="472" r:id="rId16"/>
    <p:sldId id="476" r:id="rId17"/>
    <p:sldId id="446" r:id="rId18"/>
    <p:sldId id="466" r:id="rId19"/>
    <p:sldId id="467" r:id="rId20"/>
    <p:sldId id="468" r:id="rId21"/>
    <p:sldId id="447" r:id="rId22"/>
    <p:sldId id="469" r:id="rId23"/>
    <p:sldId id="270" r:id="rId24"/>
    <p:sldId id="310" r:id="rId25"/>
    <p:sldId id="449" r:id="rId26"/>
    <p:sldId id="351" r:id="rId27"/>
    <p:sldId id="352" r:id="rId28"/>
    <p:sldId id="353" r:id="rId29"/>
    <p:sldId id="308" r:id="rId30"/>
    <p:sldId id="309" r:id="rId31"/>
    <p:sldId id="311" r:id="rId32"/>
    <p:sldId id="419" r:id="rId33"/>
    <p:sldId id="463" r:id="rId34"/>
    <p:sldId id="451" r:id="rId35"/>
    <p:sldId id="454" r:id="rId36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, Christine" initials="PC" lastIdx="9" clrIdx="0"/>
  <p:cmAuthor id="2" name="Ziegler, Elizabeth A." initials="ZEA" lastIdx="1" clrIdx="1">
    <p:extLst>
      <p:ext uri="{19B8F6BF-5375-455C-9EA6-DF929625EA0E}">
        <p15:presenceInfo xmlns:p15="http://schemas.microsoft.com/office/powerpoint/2012/main" userId="S-1-5-21-1801674531-2049760794-725345543-109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070"/>
    <a:srgbClr val="F9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83425" autoAdjust="0"/>
  </p:normalViewPr>
  <p:slideViewPr>
    <p:cSldViewPr snapToGrid="0" snapToObjects="1">
      <p:cViewPr varScale="1">
        <p:scale>
          <a:sx n="60" d="100"/>
          <a:sy n="60" d="100"/>
        </p:scale>
        <p:origin x="1098" y="7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424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5D5D0-1B00-FC43-9DC9-039093973C76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C76FF-0D1D-694E-ADD3-63E834677D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79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3F5C7-288D-634C-B95F-AE942C8E46F5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B6822-0050-7046-8227-19EDD4F5D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6822-0050-7046-8227-19EDD4F5DB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4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53E69-0664-42B2-A470-CDD1976C8F2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24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D92166-3906-4D90-A0F2-1F3F09E54F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13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53E69-0664-42B2-A470-CDD1976C8F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54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Beginning Jan. 1, 2018, Blue Cross Blue Shield of Michigan and Blue Care Network's Medicare Advantage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plans will enhance their pharmacy network with Express Scripts’ new Medicare Preferred Value Network.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change will help Blue Cross and BCN better control premium costs and maintain member benefits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rising pharmacy prices.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new pharmacy network will offer standard and preferred pharmacies to Medicare Advantage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members. This means members will be able to select a preferred pharmacy for all their prescriptions,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providing greater savings on monthly and 90-day prescriptions, especially if Medicare Advantage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choose preferred pharmacies.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All prescriptions filled at a preferred pharmacy will be eligible for reduced cost savings — not just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32- to 90-day extended supplies.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lower cost shares were developed based on each group’s current benefit design, which means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could vary by: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◊ Tiered copays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◊ Coinsurance amounts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◊ 90-day multipliers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You can make small changes to the preferred copays. The differential between the preferred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 must remain the same.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Retirees will be notified about this change in their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Notice of Change and Evidence of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Coverage. But you have the option to let the retirees know in advance.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All groups will adopt the new pharmacy benefit change. The preferred pharmacy design provides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 cost share for preferred pharmacies.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Groups aren’t losing any benefits. In fact, benefits will be enhanced by a lower cost share at preferred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pharmacies and by extending the lower preferred member cost share to one to 31-day supplies.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Confidence comes with every card.®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Medicare Plus BlueSM and Prescription BlueSM are PPO and PDP plans with a Medicare contract.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Enrollment in Medicare Plus Blue and Prescription Blue depends on contract renewal.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 Cross Blue Shield of Michigan and Blue Care Network are nonprofit corporations and independent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licensees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6822-0050-7046-8227-19EDD4F5DB0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ACB19-87EC-4BE1-A7BF-AA9BBABC0D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14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ACB19-87EC-4BE1-A7BF-AA9BBABC0D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1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ACB19-87EC-4BE1-A7BF-AA9BBABC0D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5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ACB19-87EC-4BE1-A7BF-AA9BBABC0D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76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ACB19-87EC-4BE1-A7BF-AA9BBABC0D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2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6822-0050-7046-8227-19EDD4F5DB0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4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6822-0050-7046-8227-19EDD4F5DB0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9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A9EE-C5E4-4488-BC22-C760F282D21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80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98461-6078-4263-B6E9-934DB249415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6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A9EE-C5E4-4488-BC22-C760F282D21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0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A9EE-C5E4-4488-BC22-C760F282D21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9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A9EE-C5E4-4488-BC22-C760F282D21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27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A9EE-C5E4-4488-BC22-C760F282D21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58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A9EE-C5E4-4488-BC22-C760F282D21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13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A9EE-C5E4-4488-BC22-C760F282D21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88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53E69-0664-42B2-A470-CDD1976C8F2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13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ACB19-87EC-4BE1-A7BF-AA9BBABC0D3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6822-0050-7046-8227-19EDD4F5DB0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5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6822-0050-7046-8227-19EDD4F5DB0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8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A9EE-C5E4-4488-BC22-C760F282D2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0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6822-0050-7046-8227-19EDD4F5DB0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36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6822-0050-7046-8227-19EDD4F5DB0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8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A9EE-C5E4-4488-BC22-C760F282D2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48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6822-0050-7046-8227-19EDD4F5DB0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54720" y="-2654721"/>
            <a:ext cx="6882560" cy="121920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11040" y="297435"/>
            <a:ext cx="7680961" cy="49962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66944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79E4-63BA-9B42-8F9E-CF5700BD8F14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669"/>
          <a:stretch/>
        </p:blipFill>
        <p:spPr>
          <a:xfrm rot="5400000">
            <a:off x="5301582" y="-7857"/>
            <a:ext cx="1588834" cy="12192002"/>
          </a:xfrm>
          <a:prstGeom prst="rect">
            <a:avLst/>
          </a:prstGeom>
          <a:effectLst>
            <a:outerShdw blurRad="50800" dist="76200" dir="16200000" sx="104000" sy="104000" algn="br" rotWithShape="0">
              <a:prstClr val="black">
                <a:alpha val="28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124" y="5750624"/>
            <a:ext cx="2444284" cy="85719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731837" y="5293727"/>
            <a:ext cx="9144000" cy="1564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pPr algn="l"/>
            <a:endParaRPr lang="en-US" sz="4400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31837" y="5293726"/>
            <a:ext cx="10515600" cy="15888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021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44579" y="1744579"/>
            <a:ext cx="6858000" cy="3368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21"/>
          <a:stretch/>
        </p:blipFill>
        <p:spPr>
          <a:xfrm>
            <a:off x="-1" y="3224463"/>
            <a:ext cx="3368659" cy="36335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669"/>
          <a:stretch/>
        </p:blipFill>
        <p:spPr>
          <a:xfrm rot="5400000">
            <a:off x="5524499" y="-5237371"/>
            <a:ext cx="1143000" cy="121920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0" y="1825625"/>
            <a:ext cx="7581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A5D3-5A6D-0746-B3E8-1F22E95ECC8A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503" y="6005602"/>
            <a:ext cx="1027834" cy="53331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287130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648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669"/>
          <a:stretch/>
        </p:blipFill>
        <p:spPr>
          <a:xfrm rot="5400000">
            <a:off x="5524499" y="-5237371"/>
            <a:ext cx="1143000" cy="121920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0972-4410-9340-B8A6-36982EBB0AAF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Content Placeholder 9"/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5814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503" y="6005602"/>
            <a:ext cx="1027834" cy="5333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71900" y="287130"/>
            <a:ext cx="75819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71900" y="1825625"/>
            <a:ext cx="75819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8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3785-6B90-CA4F-A2E0-0F9E269E8820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6EFE-1F41-4737-9647-249C20B72A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84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3F7-00FA-154E-9531-C83A713987CE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6EFE-1F41-4737-9647-249C20B72A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36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5927" y="515484"/>
            <a:ext cx="11320144" cy="615553"/>
          </a:xfrm>
        </p:spPr>
        <p:txBody>
          <a:bodyPr lIns="0" tIns="0" rIns="0" bIns="0" anchor="ctr"/>
          <a:lstStyle>
            <a:lvl1pPr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926" y="1829180"/>
            <a:ext cx="11320147" cy="440120"/>
          </a:xfrm>
        </p:spPr>
        <p:txBody>
          <a:bodyPr lIns="0" tIns="0" rIns="0" bIns="0"/>
          <a:lstStyle>
            <a:lvl1pPr>
              <a:lnSpc>
                <a:spcPct val="110000"/>
              </a:lnSpc>
              <a:spcAft>
                <a:spcPts val="600"/>
              </a:spcAft>
              <a:defRPr sz="26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713A-D3DF-554E-AA6E-B5A253084591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A8A8A"/>
                </a:solidFill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‹#›</a:t>
            </a:fld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177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5081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19084" y="6492876"/>
            <a:ext cx="2844800" cy="369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2D24DC60-2EFF-46CA-B5A0-548AB6B39AB6}" type="datetime1">
              <a:rPr lang="en-US" smtClean="0"/>
              <a:pPr>
                <a:defRPr/>
              </a:pPr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27699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83467" y="6400801"/>
            <a:ext cx="795867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A17CE-15EB-4137-A210-37FE70DB63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8AA">
                  <a:lumMod val="85000"/>
                  <a:lumOff val="15000"/>
                </a:srgbClr>
              </a:gs>
              <a:gs pos="100000">
                <a:srgbClr val="003C67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1713" y="134948"/>
            <a:ext cx="8072437" cy="67230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747B-EBB7-CD44-BB75-0EFF9D515F61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7760ED-6449-3645-BC3C-A2A4A9156C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217" y="237999"/>
            <a:ext cx="1286256" cy="666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1306" y="3832225"/>
            <a:ext cx="6529387" cy="2387600"/>
          </a:xfrm>
          <a:effectLst/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32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8AA">
                  <a:lumMod val="85000"/>
                  <a:lumOff val="15000"/>
                </a:srgbClr>
              </a:gs>
              <a:gs pos="100000">
                <a:srgbClr val="003C67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728" y="121250"/>
            <a:ext cx="7236493" cy="6736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DA5-F2BF-5049-9E15-5FD346524EA5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7760ED-6449-3645-BC3C-A2A4A9156C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217" y="237999"/>
            <a:ext cx="1286256" cy="666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0511" y="3908125"/>
            <a:ext cx="6629400" cy="2387600"/>
          </a:xfrm>
          <a:effectLst/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1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8AA">
                  <a:lumMod val="85000"/>
                  <a:lumOff val="15000"/>
                </a:srgbClr>
              </a:gs>
              <a:gs pos="100000">
                <a:srgbClr val="003C67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476" y="396240"/>
            <a:ext cx="11756724" cy="6461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9894" y="2663825"/>
            <a:ext cx="6272212" cy="2387600"/>
          </a:xfrm>
          <a:effectLst/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C14C-EEFB-FA40-9BFB-70C2AA3D95A1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7760ED-6449-3645-BC3C-A2A4A9156C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217" y="237999"/>
            <a:ext cx="1286256" cy="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8AA">
                  <a:lumMod val="85000"/>
                  <a:lumOff val="15000"/>
                </a:srgbClr>
              </a:gs>
              <a:gs pos="100000">
                <a:srgbClr val="003C67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F348-9609-2742-839F-5EFE1124EECE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7760ED-6449-3645-BC3C-A2A4A9156C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217" y="237999"/>
            <a:ext cx="1286256" cy="666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6" y="1882898"/>
            <a:ext cx="4591050" cy="3717801"/>
          </a:xfrm>
          <a:effectLst/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46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669"/>
          <a:stretch/>
        </p:blipFill>
        <p:spPr>
          <a:xfrm rot="5400000">
            <a:off x="5524499" y="-5237371"/>
            <a:ext cx="1143000" cy="121920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3E0A-4F21-C54E-986A-0420B98FA38A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762" y="586685"/>
            <a:ext cx="1054685" cy="546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57187" y="1825625"/>
            <a:ext cx="1145857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02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B2A0-2BBE-8E4C-9BA4-BEB8A27BB130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57187" y="1825625"/>
            <a:ext cx="1145857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2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669"/>
          <a:stretch/>
        </p:blipFill>
        <p:spPr>
          <a:xfrm rot="5400000">
            <a:off x="5524499" y="-5237371"/>
            <a:ext cx="1143000" cy="121920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F2C6-8AAA-F143-B913-3940A14D6947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498" y="3699149"/>
            <a:ext cx="2365512" cy="3218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762" y="586685"/>
            <a:ext cx="1054685" cy="546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57187" y="1825625"/>
            <a:ext cx="1145857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5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44579" y="1744579"/>
            <a:ext cx="6858000" cy="3368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21"/>
          <a:stretch/>
        </p:blipFill>
        <p:spPr>
          <a:xfrm>
            <a:off x="-1" y="3224463"/>
            <a:ext cx="3368659" cy="36335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669"/>
          <a:stretch/>
        </p:blipFill>
        <p:spPr>
          <a:xfrm rot="5400000">
            <a:off x="5524499" y="-5237371"/>
            <a:ext cx="1143000" cy="121920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0" y="1825625"/>
            <a:ext cx="7581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44F-EB4B-6748-A46D-AC445B418B08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503" y="6005602"/>
            <a:ext cx="1027834" cy="53331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287130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24303" y="1273267"/>
            <a:ext cx="3213100" cy="2552700"/>
            <a:chOff x="1119293" y="1612107"/>
            <a:chExt cx="3213100" cy="25527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/>
            </a:blip>
            <a:stretch>
              <a:fillRect/>
            </a:stretch>
          </p:blipFill>
          <p:spPr>
            <a:xfrm>
              <a:off x="1189990" y="1649413"/>
              <a:ext cx="3098800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lum bright="26000"/>
            </a:blip>
            <a:stretch>
              <a:fillRect/>
            </a:stretch>
          </p:blipFill>
          <p:spPr>
            <a:xfrm>
              <a:off x="1119293" y="1612107"/>
              <a:ext cx="3213100" cy="2552700"/>
            </a:xfrm>
            <a:prstGeom prst="rect">
              <a:avLst/>
            </a:prstGeom>
          </p:spPr>
        </p:pic>
      </p:grpSp>
      <p:sp>
        <p:nvSpPr>
          <p:cNvPr id="18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973830" y="1996373"/>
            <a:ext cx="2246313" cy="1106488"/>
          </a:xfrm>
        </p:spPr>
        <p:txBody>
          <a:bodyPr>
            <a:noAutofit/>
          </a:bodyPr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 i="1"/>
            </a:lvl2pPr>
            <a:lvl3pPr marL="914400" indent="0" algn="ctr">
              <a:buNone/>
              <a:defRPr sz="1800" i="1"/>
            </a:lvl3pPr>
            <a:lvl4pPr marL="1371600" indent="0" algn="ctr">
              <a:buNone/>
              <a:defRPr sz="1600" i="1"/>
            </a:lvl4pPr>
            <a:lvl5pPr marL="1828800" indent="0" algn="ctr">
              <a:buNone/>
              <a:defRPr sz="1600" i="1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78940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87" y="287130"/>
            <a:ext cx="1145857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1825625"/>
            <a:ext cx="114585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984B8-771D-3442-8413-757FB5FEAA65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760ED-6449-3645-BC3C-A2A4A9156C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9" r:id="rId2"/>
    <p:sldLayoutId id="2147483678" r:id="rId3"/>
    <p:sldLayoutId id="2147483679" r:id="rId4"/>
    <p:sldLayoutId id="2147483683" r:id="rId5"/>
    <p:sldLayoutId id="2147483670" r:id="rId6"/>
    <p:sldLayoutId id="2147483684" r:id="rId7"/>
    <p:sldLayoutId id="2147483671" r:id="rId8"/>
    <p:sldLayoutId id="2147483672" r:id="rId9"/>
    <p:sldLayoutId id="2147483685" r:id="rId10"/>
    <p:sldLayoutId id="2147483674" r:id="rId11"/>
    <p:sldLayoutId id="2147483681" r:id="rId12"/>
    <p:sldLayoutId id="2147483682" r:id="rId13"/>
    <p:sldLayoutId id="2147483717" r:id="rId14"/>
    <p:sldLayoutId id="214748371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320040" indent="-32004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2"/>
        </a:buClr>
        <a:buSzPct val="120000"/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2"/>
        </a:buClr>
        <a:buSzPct val="120000"/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2"/>
        </a:buClr>
        <a:buSzPct val="120000"/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2"/>
        </a:buClr>
        <a:buSzPct val="120000"/>
        <a:buFont typeface="Arial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2"/>
        </a:buClr>
        <a:buSzPct val="120000"/>
        <a:buFont typeface="Arial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hyperlink" Target="http://www.bcbsm.com/medicare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bcbsm.com/medicare" TargetMode="Externa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365deals.com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31837" y="4669449"/>
            <a:ext cx="9144000" cy="624277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10/2018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Saginaw County MA PPO Benefits</a:t>
            </a:r>
          </a:p>
        </p:txBody>
      </p:sp>
      <p:sp>
        <p:nvSpPr>
          <p:cNvPr id="5" name="object 14"/>
          <p:cNvSpPr/>
          <p:nvPr/>
        </p:nvSpPr>
        <p:spPr>
          <a:xfrm>
            <a:off x="0" y="408737"/>
            <a:ext cx="5465396" cy="1149985"/>
          </a:xfrm>
          <a:custGeom>
            <a:avLst/>
            <a:gdLst/>
            <a:ahLst/>
            <a:cxnLst/>
            <a:rect l="l" t="t" r="r" b="b"/>
            <a:pathLst>
              <a:path w="4524375" h="1149985">
                <a:moveTo>
                  <a:pt x="4523867" y="0"/>
                </a:moveTo>
                <a:lnTo>
                  <a:pt x="0" y="0"/>
                </a:lnTo>
                <a:lnTo>
                  <a:pt x="0" y="1149819"/>
                </a:lnTo>
                <a:lnTo>
                  <a:pt x="4523867" y="1149819"/>
                </a:lnTo>
                <a:lnTo>
                  <a:pt x="3967441" y="574903"/>
                </a:lnTo>
                <a:lnTo>
                  <a:pt x="4523867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653233" y="591314"/>
            <a:ext cx="4158930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5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lang="en-US"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1500" spc="-5" dirty="0">
                <a:solidFill>
                  <a:srgbClr val="FFFFFF"/>
                </a:solidFill>
                <a:latin typeface="Arial"/>
                <a:cs typeface="Arial"/>
              </a:rPr>
              <a:t> B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ue</a:t>
            </a:r>
            <a:r>
              <a:rPr lang="en-US" sz="1500" dirty="0">
                <a:solidFill>
                  <a:srgbClr val="FFFFFF"/>
                </a:solidFill>
                <a:cs typeface="Calibri"/>
              </a:rPr>
              <a:t>℠</a:t>
            </a:r>
            <a:r>
              <a:rPr lang="en-US" sz="1500" spc="7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lang="en-US"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1500" spc="-5" dirty="0">
                <a:solidFill>
                  <a:srgbClr val="FFFFFF"/>
                </a:solidFill>
                <a:latin typeface="Arial"/>
                <a:cs typeface="Arial"/>
              </a:rPr>
              <a:t> PP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ith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en-US" sz="15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lang="en-US"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t.</a:t>
            </a:r>
            <a:r>
              <a:rPr lang="en-US"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lang="en-US" sz="15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lang="en-US" sz="1500" spc="-5" dirty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lang="en-US" sz="15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1500" spc="-5" dirty="0">
                <a:solidFill>
                  <a:srgbClr val="FFFFFF"/>
                </a:solidFill>
                <a:latin typeface="Arial"/>
                <a:cs typeface="Arial"/>
              </a:rPr>
              <a:t> B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 depend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ene</a:t>
            </a:r>
            <a:r>
              <a:rPr lang="en-US" sz="15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en-US" sz="15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15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lang="en-US" sz="1500" spc="5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5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06413" y="1766466"/>
            <a:ext cx="6779175" cy="2103756"/>
            <a:chOff x="2901273" y="1920239"/>
            <a:chExt cx="6779175" cy="2103756"/>
          </a:xfrm>
        </p:grpSpPr>
        <p:sp>
          <p:nvSpPr>
            <p:cNvPr id="9" name="Rounded Rectangle 8"/>
            <p:cNvSpPr/>
            <p:nvPr/>
          </p:nvSpPr>
          <p:spPr>
            <a:xfrm>
              <a:off x="2901273" y="1920240"/>
              <a:ext cx="3185201" cy="2103755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Deductible</a:t>
              </a:r>
              <a:br>
                <a:rPr lang="en-US" sz="16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br>
                <a:rPr lang="en-US" sz="16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6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The amount you pay before your plan begins to pay its share.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95247" y="1920239"/>
              <a:ext cx="3185201" cy="2103755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Coinsurance</a:t>
              </a:r>
              <a:br>
                <a:rPr lang="en-US" sz="16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br>
                <a:rPr lang="en-US" sz="16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6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The percentage of the cost of the service that you pay.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15939" y="4206557"/>
            <a:ext cx="6769649" cy="2103755"/>
            <a:chOff x="1142959" y="4389120"/>
            <a:chExt cx="6769649" cy="2103755"/>
          </a:xfrm>
        </p:grpSpPr>
        <p:sp>
          <p:nvSpPr>
            <p:cNvPr id="11" name="Rounded Rectangle 10"/>
            <p:cNvSpPr/>
            <p:nvPr/>
          </p:nvSpPr>
          <p:spPr>
            <a:xfrm>
              <a:off x="1142959" y="4389120"/>
              <a:ext cx="3185201" cy="2103755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Copayment </a:t>
              </a:r>
              <a:br>
                <a:rPr lang="en-US" sz="16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br>
                <a:rPr lang="en-US" sz="16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6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A fixed dollar amount you pay to health care providers each time you use their services, such as an office visit.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27407" y="4389120"/>
              <a:ext cx="3185201" cy="2103755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Out-of-Pocket Maximum </a:t>
              </a:r>
              <a:br>
                <a:rPr lang="en-US" sz="16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br>
                <a:rPr lang="en-US" sz="16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6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The most you have to spend for copays, coinsurance and deductibles in any given year.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43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17CE-15EB-4137-A210-37FE70DB637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5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940440"/>
              </p:ext>
            </p:extLst>
          </p:nvPr>
        </p:nvGraphicFramePr>
        <p:xfrm>
          <a:off x="485774" y="1738356"/>
          <a:ext cx="11201401" cy="3188672"/>
        </p:xfrm>
        <a:graphic>
          <a:graphicData uri="http://schemas.openxmlformats.org/drawingml/2006/table">
            <a:tbl>
              <a:tblPr/>
              <a:tblGrid>
                <a:gridCol w="546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charset="-128"/>
                        <a:cs typeface="Arial" pitchFamily="34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In network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Out of network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Annual deductible per member per year</a:t>
                      </a:r>
                    </a:p>
                  </a:txBody>
                  <a:tcPr marL="177077" marR="177077" marT="45694" marB="45694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$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  <a:cs typeface="Arial" pitchFamily="34" charset="0"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ヒラギノ角ゴ Pro W3" charset="-128"/>
                        <a:cs typeface="Arial" pitchFamily="34" charset="0"/>
                      </a:endParaRPr>
                    </a:p>
                  </a:txBody>
                  <a:tcPr marL="177077" marR="177077" marT="45694" marB="45694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charset="-128"/>
                        <a:cs typeface="Arial" pitchFamily="34" charset="0"/>
                      </a:endParaRPr>
                    </a:p>
                  </a:txBody>
                  <a:tcPr marL="177077" marR="177077" marT="45694" marB="45694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Coinsurance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charset="-128"/>
                        <a:cs typeface="Arial" pitchFamily="34" charset="0"/>
                      </a:endParaRPr>
                    </a:p>
                  </a:txBody>
                  <a:tcPr marL="177077" marR="177077" marT="45694" marB="45694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%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coinsurance</a:t>
                      </a:r>
                    </a:p>
                  </a:txBody>
                  <a:tcPr marL="177077" marR="177077" marT="45694" marB="45694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charset="-128"/>
                        <a:cs typeface="Arial" pitchFamily="34" charset="0"/>
                      </a:endParaRPr>
                    </a:p>
                  </a:txBody>
                  <a:tcPr marL="177077" marR="177077" marT="45694" marB="45694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Copayment</a:t>
                      </a:r>
                    </a:p>
                  </a:txBody>
                  <a:tcPr marL="177077" marR="177077" marT="45694" marB="45694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$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  <a:cs typeface="Arial" pitchFamily="34" charset="0"/>
                        </a:rPr>
                        <a:t> 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ヒラギノ角ゴ Pro W3" charset="-128"/>
                        <a:cs typeface="Arial" pitchFamily="34" charset="0"/>
                      </a:endParaRPr>
                    </a:p>
                  </a:txBody>
                  <a:tcPr marL="177077" marR="177077" marT="45694" marB="45694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charset="-128"/>
                        <a:cs typeface="Arial" pitchFamily="34" charset="0"/>
                      </a:endParaRPr>
                    </a:p>
                  </a:txBody>
                  <a:tcPr marL="177077" marR="177077" marT="45694" marB="45694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Out-of-pocket maximum</a:t>
                      </a:r>
                    </a:p>
                  </a:txBody>
                  <a:tcPr marL="177077" marR="177077" marT="45694" marB="45694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This is a safety net to ensure you do not pay more than 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$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in copays in one year</a:t>
                      </a:r>
                    </a:p>
                  </a:txBody>
                  <a:tcPr marL="177077" marR="177077" marT="45694" marB="45694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4EA41182-272D-4FAC-BAEE-353F186B383E}"/>
              </a:ext>
            </a:extLst>
          </p:cNvPr>
          <p:cNvSpPr txBox="1">
            <a:spLocks/>
          </p:cNvSpPr>
          <p:nvPr/>
        </p:nvSpPr>
        <p:spPr>
          <a:xfrm>
            <a:off x="509587" y="261276"/>
            <a:ext cx="1145857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/>
              <a:t>Deductible, coinsurance and dollar maximums</a:t>
            </a:r>
          </a:p>
        </p:txBody>
      </p:sp>
    </p:spTree>
    <p:extLst>
      <p:ext uri="{BB962C8B-B14F-4D97-AF65-F5344CB8AC3E}">
        <p14:creationId xmlns:p14="http://schemas.microsoft.com/office/powerpoint/2010/main" val="61315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369477"/>
              </p:ext>
            </p:extLst>
          </p:nvPr>
        </p:nvGraphicFramePr>
        <p:xfrm>
          <a:off x="485774" y="1957812"/>
          <a:ext cx="11201403" cy="3261308"/>
        </p:xfrm>
        <a:graphic>
          <a:graphicData uri="http://schemas.openxmlformats.org/drawingml/2006/table">
            <a:tbl>
              <a:tblPr/>
              <a:tblGrid>
                <a:gridCol w="546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0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77077" marR="177077" marT="45694" marB="45694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 network</a:t>
                      </a:r>
                    </a:p>
                  </a:txBody>
                  <a:tcPr marL="177077" marR="177077" marT="45694" marB="4569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 of network*</a:t>
                      </a:r>
                    </a:p>
                  </a:txBody>
                  <a:tcPr marL="177077" marR="177077" marT="45694" marB="4569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Welcome to Medicare exam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Covered at 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Routine physical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Pap smear and prostate cancer screening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Cardiovascular,</a:t>
                      </a:r>
                      <a:r>
                        <a:rPr lang="en-US" sz="14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diabetes and HIV screening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Immunizations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Mammography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Bone mass measurement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Covered at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charset="0"/>
                          <a:ea typeface="Arial" charset="0"/>
                          <a:cs typeface="Arial" charset="0"/>
                        </a:rPr>
                        <a:t>Colorectal</a:t>
                      </a:r>
                      <a:r>
                        <a:rPr lang="en-US" sz="14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cancer screening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17CE-15EB-4137-A210-37FE70DB63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47700" y="5739811"/>
            <a:ext cx="1089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ea typeface="ヒラギノ角ゴ Pro W3" charset="-128"/>
                <a:cs typeface="Arial" pitchFamily="34" charset="0"/>
              </a:rPr>
              <a:t>*Out-of-network/non-contracted providers are under no obligation to treat Medicare Plus Blue PPO members, except in emergency situations. For a decision about whether we will cover an out-of-network service, we encourage you or your provider to ask us for a pre-service organization determination before you receive the service. Please call our customer service number or see your Evidence of Coverage for more information, including the cost-sharing that applies to out-of-network services.</a:t>
            </a:r>
          </a:p>
          <a:p>
            <a:pPr algn="ctr"/>
            <a:r>
              <a:rPr lang="en-US" sz="1000" dirty="0">
                <a:latin typeface="Arial" pitchFamily="34" charset="0"/>
                <a:ea typeface="ヒラギノ角ゴ Pro W3" charset="-128"/>
                <a:cs typeface="Arial" pitchFamily="34" charset="0"/>
              </a:rPr>
              <a:t>This information is not a complete description of benefits. Contact the plan for more information. Limitations, copayments and restrictions may apply. Benefits, provider network, premium and/or copayments/coinsurance may change on January 1 of each year.</a:t>
            </a:r>
          </a:p>
          <a:p>
            <a:pPr algn="ctr"/>
            <a:r>
              <a:rPr lang="en-US" sz="1000" dirty="0">
                <a:latin typeface="Arial" pitchFamily="34" charset="0"/>
                <a:ea typeface="ヒラギノ角ゴ Pro W3" charset="-128"/>
                <a:cs typeface="Arial" pitchFamily="34" charset="0"/>
              </a:rPr>
              <a:t>You must continue to pay your Medicare Part B premium. 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7222B3E6-058D-4AC0-9B7D-815B3B0B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Preventive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1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17CE-15EB-4137-A210-37FE70DB63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Benefits</a:t>
            </a:r>
          </a:p>
        </p:txBody>
      </p:sp>
      <p:graphicFrame>
        <p:nvGraphicFramePr>
          <p:cNvPr id="15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996632"/>
              </p:ext>
            </p:extLst>
          </p:nvPr>
        </p:nvGraphicFramePr>
        <p:xfrm>
          <a:off x="485774" y="1738356"/>
          <a:ext cx="11201401" cy="3309133"/>
        </p:xfrm>
        <a:graphic>
          <a:graphicData uri="http://schemas.openxmlformats.org/drawingml/2006/table">
            <a:tbl>
              <a:tblPr/>
              <a:tblGrid>
                <a:gridCol w="546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charset="-128"/>
                        <a:cs typeface="Arial" pitchFamily="34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In network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Out of network*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Office visits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(Primary care doctor)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$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copay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charset="-128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Specialist visits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(No referral required)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$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copay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charset="-128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Chiropractic manipulations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$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copay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charset="-128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Emergency care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$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copay (copay waived if admitted)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ヒラギノ角ゴ Pro W3" charset="-128"/>
                        <a:cs typeface="Century Gothic"/>
                      </a:endParaRPr>
                    </a:p>
                  </a:txBody>
                  <a:tcPr marL="132808" marR="132808" marT="45694" marB="4569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8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Urgent care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$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copay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ヒラギノ角ゴ Pro W3" charset="-128"/>
                        <a:cs typeface="Century Gothic"/>
                      </a:endParaRPr>
                    </a:p>
                  </a:txBody>
                  <a:tcPr marL="132808" marR="132808" marT="45694" marB="4569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8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Ambulance services (if medically necessary)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%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  <a:cs typeface="Arial" pitchFamily="34" charset="0"/>
                        </a:rPr>
                        <a:t>coinsurance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ヒラギノ角ゴ Pro W3" charset="-128"/>
                        <a:cs typeface="Century Gothic"/>
                      </a:endParaRPr>
                    </a:p>
                  </a:txBody>
                  <a:tcPr marL="132808" marR="132808" marT="45694" marB="4569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48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DE5482-7635-4BAF-BAD3-061AEFA2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EA703-B5A6-4A2E-B503-C8789D0C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1EB1254-5F8E-4E81-849D-0CB9009AA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824408"/>
              </p:ext>
            </p:extLst>
          </p:nvPr>
        </p:nvGraphicFramePr>
        <p:xfrm>
          <a:off x="2149642" y="1619465"/>
          <a:ext cx="7587916" cy="4900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0434">
                  <a:extLst>
                    <a:ext uri="{9D8B030D-6E8A-4147-A177-3AD203B41FA5}">
                      <a16:colId xmlns:a16="http://schemas.microsoft.com/office/drawing/2014/main" val="3089422256"/>
                    </a:ext>
                  </a:extLst>
                </a:gridCol>
                <a:gridCol w="1976388">
                  <a:extLst>
                    <a:ext uri="{9D8B030D-6E8A-4147-A177-3AD203B41FA5}">
                      <a16:colId xmlns:a16="http://schemas.microsoft.com/office/drawing/2014/main" val="2983446105"/>
                    </a:ext>
                  </a:extLst>
                </a:gridCol>
                <a:gridCol w="1941094">
                  <a:extLst>
                    <a:ext uri="{9D8B030D-6E8A-4147-A177-3AD203B41FA5}">
                      <a16:colId xmlns:a16="http://schemas.microsoft.com/office/drawing/2014/main" val="45937090"/>
                    </a:ext>
                  </a:extLst>
                </a:gridCol>
              </a:tblGrid>
              <a:tr h="16649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Retiree Benefits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2018 Preferred RX Cost Share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2019 Preferred RX Cost Share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2640137"/>
                  </a:ext>
                </a:extLst>
              </a:tr>
              <a:tr h="5392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Option 4, $10/$40/$80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$5/$35/$75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$4/$30/$70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72381243"/>
                  </a:ext>
                </a:extLst>
              </a:tr>
              <a:tr h="5392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Option 7, $10/$40/$80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$5/$35/$75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$4/$30/$70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5743768"/>
                  </a:ext>
                </a:extLst>
              </a:tr>
              <a:tr h="5392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Option 8, $2/$40/$80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$1/$35/$75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$1/$30/$70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8758358"/>
                  </a:ext>
                </a:extLst>
              </a:tr>
              <a:tr h="5392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Option 9, $0/$40/$80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$0/$35/$75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$0/$30/$70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1862258"/>
                  </a:ext>
                </a:extLst>
              </a:tr>
              <a:tr h="5392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Option 10, $5/$40/$80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$1/$35/$75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$1/$30/$70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78456419"/>
                  </a:ext>
                </a:extLst>
              </a:tr>
              <a:tr h="5392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Option 11, $3/$40/$80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$1/$35/$75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$1/$30/$70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942115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AAD38FD-EE67-4AF5-AEA6-A125E9CD5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97795"/>
            <a:ext cx="12192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8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Sample of Preferred Pharmacies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87" y="2563574"/>
            <a:ext cx="11458575" cy="3613388"/>
          </a:xfrm>
        </p:spPr>
        <p:txBody>
          <a:bodyPr numCol="2">
            <a:normAutofit fontScale="25000" lnSpcReduction="20000"/>
          </a:bodyPr>
          <a:lstStyle/>
          <a:p>
            <a:r>
              <a:rPr lang="en-US" sz="8000" dirty="0"/>
              <a:t>Costco Pharmacy</a:t>
            </a:r>
          </a:p>
          <a:p>
            <a:r>
              <a:rPr lang="en-US" sz="8000" dirty="0"/>
              <a:t>D &amp; W Pharmacy</a:t>
            </a:r>
          </a:p>
          <a:p>
            <a:r>
              <a:rPr lang="en-US" sz="8000" dirty="0"/>
              <a:t>Family Fare Pharmacy</a:t>
            </a:r>
          </a:p>
          <a:p>
            <a:r>
              <a:rPr lang="en-US" sz="8000" dirty="0"/>
              <a:t>Felpausch Pharmacy</a:t>
            </a:r>
          </a:p>
          <a:p>
            <a:r>
              <a:rPr lang="en-US" sz="8000" dirty="0"/>
              <a:t>Glen’s Pharmacy</a:t>
            </a:r>
          </a:p>
          <a:p>
            <a:r>
              <a:rPr lang="en-US" sz="8000" dirty="0"/>
              <a:t>Kmart Pharmacy</a:t>
            </a:r>
          </a:p>
          <a:p>
            <a:r>
              <a:rPr lang="en-US" sz="8000" dirty="0"/>
              <a:t>Kroger Pharmacy</a:t>
            </a:r>
          </a:p>
          <a:p>
            <a:r>
              <a:rPr lang="en-US" sz="8000" dirty="0"/>
              <a:t>Meijer Pharmacy</a:t>
            </a:r>
          </a:p>
          <a:p>
            <a:r>
              <a:rPr lang="en-US" sz="8000" dirty="0"/>
              <a:t>Rite Aid Pharmacy</a:t>
            </a:r>
          </a:p>
          <a:p>
            <a:r>
              <a:rPr lang="en-US" sz="8000" dirty="0"/>
              <a:t>Sam’s Club Pharmacy</a:t>
            </a:r>
          </a:p>
          <a:p>
            <a:r>
              <a:rPr lang="en-US" sz="8000" dirty="0"/>
              <a:t>Shopko Pharmacy</a:t>
            </a:r>
          </a:p>
          <a:p>
            <a:r>
              <a:rPr lang="en-US" sz="8000" dirty="0"/>
              <a:t>VG’s Pharmacy</a:t>
            </a:r>
          </a:p>
          <a:p>
            <a:r>
              <a:rPr lang="en-US" sz="8000" dirty="0"/>
              <a:t>Walgreens Pharmacy</a:t>
            </a:r>
          </a:p>
          <a:p>
            <a:r>
              <a:rPr lang="en-US" sz="8000" dirty="0"/>
              <a:t>Walmart Pharmacy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" y="1701800"/>
            <a:ext cx="11087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ea typeface="ヒラギノ角ゴ Pro W3" charset="-128"/>
                <a:cs typeface="Arial" pitchFamily="34" charset="0"/>
              </a:rPr>
              <a:t>Note: This list includes Michigan preferred chains only. This list is subject to change and doesn't include independent chains or preferred chains that participate outside of Michigan.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3D5F4E-FB33-44AE-A83F-AF830350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35DFED-CC4E-4BF3-B82A-FD5498D2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 Shot</a:t>
            </a:r>
          </a:p>
        </p:txBody>
      </p:sp>
      <p:graphicFrame>
        <p:nvGraphicFramePr>
          <p:cNvPr id="5" name="Table Placeholder 2">
            <a:extLst>
              <a:ext uri="{FF2B5EF4-FFF2-40B4-BE49-F238E27FC236}">
                <a16:creationId xmlns:a16="http://schemas.microsoft.com/office/drawing/2014/main" id="{97E8E463-14AB-4569-BFA2-92A05D503D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543232"/>
              </p:ext>
            </p:extLst>
          </p:nvPr>
        </p:nvGraphicFramePr>
        <p:xfrm>
          <a:off x="2053389" y="1227264"/>
          <a:ext cx="8349916" cy="563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534">
                  <a:extLst>
                    <a:ext uri="{9D8B030D-6E8A-4147-A177-3AD203B41FA5}">
                      <a16:colId xmlns:a16="http://schemas.microsoft.com/office/drawing/2014/main" val="1979234200"/>
                    </a:ext>
                  </a:extLst>
                </a:gridCol>
                <a:gridCol w="2786985">
                  <a:extLst>
                    <a:ext uri="{9D8B030D-6E8A-4147-A177-3AD203B41FA5}">
                      <a16:colId xmlns:a16="http://schemas.microsoft.com/office/drawing/2014/main" val="641644947"/>
                    </a:ext>
                  </a:extLst>
                </a:gridCol>
                <a:gridCol w="3630397">
                  <a:extLst>
                    <a:ext uri="{9D8B030D-6E8A-4147-A177-3AD203B41FA5}">
                      <a16:colId xmlns:a16="http://schemas.microsoft.com/office/drawing/2014/main" val="2761981062"/>
                    </a:ext>
                  </a:extLst>
                </a:gridCol>
              </a:tblGrid>
              <a:tr h="34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the Doctor’s Office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the Pharmacy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114765"/>
                  </a:ext>
                </a:extLst>
              </a:tr>
              <a:tr h="3437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Benefit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(Part B)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Members can receive their flu vaccine at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their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doctor’s office (in state or out of state). BCBSM Medicare Advantage PPO plans provide full coverage for the influenza vaccine with no member cost share.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State: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Members can receive their flu vaccine at participating pharmacies that directly bill BCBSM.  The following pharmacies will direct bill BCBSM, with no out of pocket cost to the member: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Walgreens, Rite Aid, CVS (CVS in Target), Meijer, Kroger and Kmart.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 of State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the out of State Pharmacy has the ability to bill BCBSM.  The flu shot is covered at 100% of the approved amount. If the out of state pharmacy cannot bill the Medicare Advantage Plan directly, the member can pay up front and submit the bill for reimbursement.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883778"/>
                  </a:ext>
                </a:extLst>
              </a:tr>
              <a:tr h="1243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Additional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note: 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the doctor’s office members may be responsible for an associated office visit charge if other services are provided during your office visit.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+mn-lt"/>
                        </a:rPr>
                        <a:t>Member should submit their receipt along with a completed claim form to:</a:t>
                      </a:r>
                    </a:p>
                    <a:p>
                      <a:pPr marL="45720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BCBSM Imaging and Support Services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P.O. Box 432593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Detroit, MI 48232-0593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584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94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2762" y="586685"/>
            <a:ext cx="1054684" cy="546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03276" y="271271"/>
            <a:ext cx="11565633" cy="124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travel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87" y="1825625"/>
            <a:ext cx="678732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Blue Cross Blue Shield of Michigan gives you access to providers anywhere in the United States.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benefits travel with you anywhere in the United States and its territories. Call customer service to find a provider wherever you are.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traveling outside of the United States, in some instances, you will have to pay for your emergency and urgent care and get a refund from us.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8655913" y="1936685"/>
            <a:ext cx="2348306" cy="18320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88846" y="4156047"/>
            <a:ext cx="403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pc="-1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You’re covered for emergency and urgent care worldwide.</a:t>
            </a:r>
          </a:p>
        </p:txBody>
      </p:sp>
    </p:spTree>
    <p:extLst>
      <p:ext uri="{BB962C8B-B14F-4D97-AF65-F5344CB8AC3E}">
        <p14:creationId xmlns:p14="http://schemas.microsoft.com/office/powerpoint/2010/main" val="58949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2762" y="586685"/>
            <a:ext cx="1054684" cy="546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03276" y="271271"/>
            <a:ext cx="11565633" cy="124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 participating provider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57187" y="1825625"/>
            <a:ext cx="843756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Call: </a:t>
            </a:r>
            <a:r>
              <a:rPr lang="en-US" dirty="0"/>
              <a:t>the customer service number on the back of your card (TTY users please call 711)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Click: </a:t>
            </a:r>
            <a:r>
              <a:rPr lang="en-US" dirty="0"/>
              <a:t>Go to </a:t>
            </a:r>
            <a:r>
              <a:rPr lang="en-US" dirty="0">
                <a:hlinkClick r:id="rId5"/>
              </a:rPr>
              <a:t>www.bcbsm.com/medicare</a:t>
            </a:r>
            <a:r>
              <a:rPr lang="en-US" dirty="0"/>
              <a:t>,  click on “Find a Doctor”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Ask: </a:t>
            </a:r>
            <a:r>
              <a:rPr lang="en-US" dirty="0"/>
              <a:t>You can also call your provider’</a:t>
            </a:r>
            <a:r>
              <a:rPr lang="en-US" altLang="ja-JP" dirty="0"/>
              <a:t>s office and speak to the billing department. You can ask, “Do you participate with the Medicare Advantage PPO plan offered by Blue Cross Blue Shield?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object 7"/>
          <p:cNvSpPr/>
          <p:nvPr/>
        </p:nvSpPr>
        <p:spPr>
          <a:xfrm>
            <a:off x="8641056" y="3429000"/>
            <a:ext cx="2559048" cy="5474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38916" name="Picture 4" descr="Image result for phone"/>
          <p:cNvPicPr>
            <a:picLocks noChangeAspect="1" noChangeArrowheads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9580" y="1825625"/>
            <a:ext cx="762000" cy="9226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463380" y="4303643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8463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2762" y="586685"/>
            <a:ext cx="1054684" cy="546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03276" y="271271"/>
            <a:ext cx="11565633" cy="124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a primary care physician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7187" y="1825624"/>
            <a:ext cx="11458575" cy="48921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Medicare does not require PPO members to have PCP, but they can serve a valuable role.</a:t>
            </a:r>
          </a:p>
          <a:p>
            <a:pPr marL="0" indent="0">
              <a:buNone/>
            </a:pPr>
            <a:r>
              <a:rPr lang="en-US" dirty="0"/>
              <a:t>Examples of primary care physicians include:</a:t>
            </a:r>
          </a:p>
          <a:p>
            <a:pPr lvl="1"/>
            <a:r>
              <a:rPr lang="en-US" dirty="0"/>
              <a:t>Family Practice</a:t>
            </a:r>
          </a:p>
          <a:p>
            <a:pPr lvl="1"/>
            <a:r>
              <a:rPr lang="en-US" dirty="0"/>
              <a:t>Internal Medicine</a:t>
            </a:r>
          </a:p>
          <a:p>
            <a:pPr lvl="1"/>
            <a:r>
              <a:rPr lang="en-US" dirty="0"/>
              <a:t>Nurse Practitioner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To know you and your health: </a:t>
            </a:r>
            <a:r>
              <a:rPr lang="en-US" dirty="0"/>
              <a:t>Your PCP can recognize changes in your health and what it means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To expertly guide your care through the PPO network</a:t>
            </a:r>
          </a:p>
          <a:p>
            <a:pPr lvl="1"/>
            <a:r>
              <a:rPr lang="en-US" dirty="0"/>
              <a:t>Your PCP can help you identify other doctors or specialists you need and brief them on your health</a:t>
            </a:r>
          </a:p>
          <a:p>
            <a:pPr lvl="1"/>
            <a:r>
              <a:rPr lang="en-US" dirty="0"/>
              <a:t>They also monitor the big picture of your health, while specialists will manage more focused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0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37882" y="1549446"/>
            <a:ext cx="10709456" cy="5308554"/>
            <a:chOff x="0" y="1549446"/>
            <a:chExt cx="10709456" cy="5308554"/>
          </a:xfrm>
        </p:grpSpPr>
        <p:sp>
          <p:nvSpPr>
            <p:cNvPr id="23" name="Rectangle 22"/>
            <p:cNvSpPr/>
            <p:nvPr/>
          </p:nvSpPr>
          <p:spPr>
            <a:xfrm>
              <a:off x="0" y="1549446"/>
              <a:ext cx="9801225" cy="530855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8057276" y="2643886"/>
              <a:ext cx="3046850" cy="2257511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0F47F4-3AF1-4E74-8D12-63464AC65C6C}"/>
              </a:ext>
            </a:extLst>
          </p:cNvPr>
          <p:cNvSpPr/>
          <p:nvPr/>
        </p:nvSpPr>
        <p:spPr>
          <a:xfrm>
            <a:off x="1352893" y="2225804"/>
            <a:ext cx="6096000" cy="2707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0040" indent="-320040"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  <a:buSzPct val="120000"/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Medicare basics</a:t>
            </a:r>
          </a:p>
          <a:p>
            <a:pPr marL="320040" indent="-320040"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  <a:buSzPct val="120000"/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Key terms</a:t>
            </a:r>
          </a:p>
          <a:p>
            <a:pPr marL="320040" indent="-320040"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  <a:buSzPct val="120000"/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Using your plan</a:t>
            </a:r>
          </a:p>
          <a:p>
            <a:pPr marL="320040" indent="-320040"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  <a:buSzPct val="120000"/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Health and Wellness</a:t>
            </a:r>
          </a:p>
          <a:p>
            <a:pPr marL="320040" indent="-320040"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  <a:buSzPct val="120000"/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Additional benefits in your plan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406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672762" y="586685"/>
            <a:ext cx="1054684" cy="546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03276" y="271271"/>
            <a:ext cx="11565633" cy="124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your costs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87" y="1825625"/>
            <a:ext cx="11458575" cy="466725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/>
              <a:t>Track your treatment and the amounts you have paid throughout the year</a:t>
            </a:r>
          </a:p>
          <a:p>
            <a:pPr lvl="1"/>
            <a:r>
              <a:rPr lang="en-US" sz="2600" dirty="0"/>
              <a:t>Use the Member Portal</a:t>
            </a:r>
          </a:p>
          <a:p>
            <a:pPr lvl="1"/>
            <a:r>
              <a:rPr lang="en-US" sz="2600" dirty="0"/>
              <a:t>Download the Mobile App </a:t>
            </a:r>
          </a:p>
          <a:p>
            <a:r>
              <a:rPr lang="en-US" sz="2900" dirty="0"/>
              <a:t>Register for and check </a:t>
            </a:r>
            <a:r>
              <a:rPr lang="en-US" sz="2900" b="1" dirty="0">
                <a:hlinkClick r:id="rId5"/>
              </a:rPr>
              <a:t>http://www.bcbsm.com/medicare</a:t>
            </a:r>
            <a:r>
              <a:rPr lang="en-US" sz="2900" b="1" dirty="0"/>
              <a:t> </a:t>
            </a:r>
            <a:r>
              <a:rPr lang="en-US" sz="2900" dirty="0"/>
              <a:t>to monitor claims status</a:t>
            </a:r>
          </a:p>
          <a:p>
            <a:r>
              <a:rPr lang="en-US" sz="2900" dirty="0"/>
              <a:t>Allow time for the claim to be processed</a:t>
            </a:r>
          </a:p>
          <a:p>
            <a:pPr lvl="1"/>
            <a:r>
              <a:rPr lang="en-US" sz="2600" dirty="0"/>
              <a:t>Typically 30 to 60 days from date of billing</a:t>
            </a:r>
          </a:p>
          <a:p>
            <a:r>
              <a:rPr lang="en-US" sz="2900" dirty="0"/>
              <a:t>Compare doctor’s bill to your Explanation of Benefits statement</a:t>
            </a:r>
          </a:p>
          <a:p>
            <a:pPr lvl="1"/>
            <a:r>
              <a:rPr lang="en-US" sz="2600" dirty="0"/>
              <a:t>Make sure your out-of-pocket costs are the same</a:t>
            </a:r>
          </a:p>
          <a:p>
            <a:r>
              <a:rPr lang="en-US" sz="2900" dirty="0"/>
              <a:t>Reach out early if you have questions</a:t>
            </a:r>
          </a:p>
          <a:p>
            <a:pPr lvl="1"/>
            <a:r>
              <a:rPr lang="en-US" sz="2600" dirty="0"/>
              <a:t>Call our Customer Service team at 888-322-5616 or</a:t>
            </a:r>
          </a:p>
          <a:p>
            <a:pPr lvl="1"/>
            <a:r>
              <a:rPr lang="en-US" sz="2600" dirty="0"/>
              <a:t>Access your account online (once you’re signed up)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9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2762" y="586685"/>
            <a:ext cx="1054684" cy="546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381000"/>
            <a:ext cx="11565633" cy="1249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of Benefits payment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88" y="1825624"/>
            <a:ext cx="5299900" cy="478243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/>
              <a:t>Is not a bill</a:t>
            </a:r>
          </a:p>
          <a:p>
            <a:pPr>
              <a:lnSpc>
                <a:spcPct val="130000"/>
              </a:lnSpc>
            </a:pPr>
            <a:r>
              <a:rPr lang="en-US" dirty="0"/>
              <a:t>Summarizes the total cost of the medical services you received. </a:t>
            </a:r>
          </a:p>
          <a:p>
            <a:pPr>
              <a:lnSpc>
                <a:spcPct val="130000"/>
              </a:lnSpc>
            </a:pPr>
            <a:r>
              <a:rPr lang="en-US" dirty="0"/>
              <a:t>Shows you what your health care provider billed us, what we paid the provider and what your share of the cost is.</a:t>
            </a:r>
          </a:p>
          <a:p>
            <a:pPr>
              <a:lnSpc>
                <a:spcPct val="130000"/>
              </a:lnSpc>
            </a:pPr>
            <a:r>
              <a:rPr lang="en-US" dirty="0"/>
              <a:t>Explains what your deductible and yearly out-of-pocket maximums are and how much your have paid towards them. </a:t>
            </a:r>
          </a:p>
          <a:p>
            <a:pPr>
              <a:lnSpc>
                <a:spcPct val="130000"/>
              </a:lnSpc>
            </a:pPr>
            <a:r>
              <a:rPr lang="en-US" dirty="0"/>
              <a:t>Sent monthly, if you receive services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86474" y="2410968"/>
            <a:ext cx="5519360" cy="3200400"/>
            <a:chOff x="1719639" y="1611696"/>
            <a:chExt cx="8795960" cy="4883005"/>
          </a:xfrm>
        </p:grpSpPr>
        <p:sp>
          <p:nvSpPr>
            <p:cNvPr id="9" name="object 6"/>
            <p:cNvSpPr/>
            <p:nvPr/>
          </p:nvSpPr>
          <p:spPr>
            <a:xfrm>
              <a:off x="1719639" y="1611696"/>
              <a:ext cx="8795960" cy="48830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0" name="object 7"/>
            <p:cNvSpPr/>
            <p:nvPr/>
          </p:nvSpPr>
          <p:spPr>
            <a:xfrm>
              <a:off x="2395538" y="2526079"/>
              <a:ext cx="7199389" cy="39130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2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BCBSM Mobile App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57187" y="1825625"/>
            <a:ext cx="7043357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The most convenient way to stay informed about your plan any time of the day. With the app you can:</a:t>
            </a:r>
          </a:p>
          <a:p>
            <a:pPr lvl="1"/>
            <a:r>
              <a:rPr lang="en-US" dirty="0"/>
              <a:t>Track your costs</a:t>
            </a:r>
          </a:p>
          <a:p>
            <a:pPr lvl="1"/>
            <a:r>
              <a:rPr lang="en-US" dirty="0"/>
              <a:t>Check on claims </a:t>
            </a:r>
          </a:p>
          <a:p>
            <a:pPr lvl="1"/>
            <a:r>
              <a:rPr lang="en-US" dirty="0"/>
              <a:t>Find a doctor</a:t>
            </a:r>
          </a:p>
          <a:p>
            <a:pPr lvl="1"/>
            <a:r>
              <a:rPr lang="en-US" dirty="0"/>
              <a:t>…and more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How to get the app</a:t>
            </a:r>
          </a:p>
          <a:p>
            <a:pPr lvl="1"/>
            <a:r>
              <a:rPr lang="en-US" dirty="0"/>
              <a:t>It's available in the App Store® for iPhones and Google Play™ for smartphones using Android. </a:t>
            </a:r>
          </a:p>
          <a:p>
            <a:pPr lvl="1"/>
            <a:r>
              <a:rPr lang="en-US" dirty="0"/>
              <a:t>The app is not yet available for tablets.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085" y="1731297"/>
            <a:ext cx="2409429" cy="49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66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753360" y="3832225"/>
            <a:ext cx="7023893" cy="2387600"/>
          </a:xfrm>
        </p:spPr>
        <p:txBody>
          <a:bodyPr>
            <a:normAutofit/>
          </a:bodyPr>
          <a:lstStyle/>
          <a:p>
            <a:r>
              <a:rPr lang="en-US" dirty="0"/>
              <a:t>Blue Cross</a:t>
            </a:r>
            <a:br>
              <a:rPr lang="en-US" dirty="0"/>
            </a:br>
            <a:r>
              <a:rPr lang="en-US" dirty="0"/>
              <a:t>Health &amp; Wellness</a:t>
            </a:r>
            <a:r>
              <a:rPr lang="en-US" baseline="30000" dirty="0">
                <a:latin typeface="Arial"/>
                <a:cs typeface="Arial"/>
              </a:rPr>
              <a:t> ®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57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093" y="1562985"/>
            <a:ext cx="4127716" cy="5295015"/>
          </a:xfrm>
          <a:prstGeom prst="rect">
            <a:avLst/>
          </a:prstGeom>
        </p:spPr>
      </p:pic>
      <p:pic>
        <p:nvPicPr>
          <p:cNvPr id="7" name="Picture 6" descr="BCHealthandWellnessLogo-Color.jpg"/>
          <p:cNvPicPr>
            <a:picLocks noChangeAspect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5880" y="5994146"/>
            <a:ext cx="2466975" cy="7048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423B-CC4F-415D-9990-543FEC0E715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Call the Blue Cross Engagement Center</a:t>
            </a:r>
            <a:br>
              <a:rPr lang="en-US" dirty="0"/>
            </a:br>
            <a:r>
              <a:rPr lang="en-US" dirty="0"/>
              <a:t>for access to these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1825625"/>
            <a:ext cx="7555421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dirty="0"/>
              <a:t>Our knowledgeable specialists are here to answer your questions about any of the programs or services offered through Blue Cross Health &amp; Wellness.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We can help:</a:t>
            </a:r>
          </a:p>
          <a:p>
            <a:r>
              <a:rPr lang="en-US" sz="2000" dirty="0"/>
              <a:t>Coordinate any program referrals</a:t>
            </a:r>
          </a:p>
          <a:p>
            <a:r>
              <a:rPr lang="en-US" sz="2000" dirty="0"/>
              <a:t>Find personal or specialist doctors</a:t>
            </a:r>
          </a:p>
          <a:p>
            <a:pPr marL="1371600" lvl="3" indent="0">
              <a:buNone/>
            </a:pP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451374" y="4758994"/>
            <a:ext cx="5676899" cy="186130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t" anchorCtr="0"/>
          <a:lstStyle/>
          <a:p>
            <a:r>
              <a:rPr lang="cs-CZ" sz="22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1-800-775-2583</a:t>
            </a:r>
            <a:endParaRPr lang="en-US" sz="22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MON-FRI</a:t>
            </a:r>
            <a:r>
              <a:rPr lang="en-US" sz="2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, 8 a.m. – 6 p.m., Eastern</a:t>
            </a:r>
          </a:p>
          <a:p>
            <a:endParaRPr lang="en-US" sz="22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TTY users please call 1-800-240-3050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935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71271"/>
            <a:ext cx="12191999" cy="1249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87134"/>
            <a:ext cx="12192000" cy="1142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672762" y="586685"/>
            <a:ext cx="1054684" cy="546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03276" y="271271"/>
            <a:ext cx="11565633" cy="1249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uk-UA" smtClean="0"/>
              <a:pPr/>
              <a:t>25</a:t>
            </a:fld>
            <a:endParaRPr lang="uk-UA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condition management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7187" y="1825625"/>
            <a:ext cx="51414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A personal nurse manager can help you if you have:</a:t>
            </a:r>
          </a:p>
          <a:p>
            <a:r>
              <a:rPr lang="en-US" sz="2000" dirty="0"/>
              <a:t>Coronary artery disease</a:t>
            </a:r>
          </a:p>
          <a:p>
            <a:r>
              <a:rPr lang="en-US" sz="2000" dirty="0"/>
              <a:t>Chronic obstructive pulmonary disease</a:t>
            </a:r>
          </a:p>
          <a:p>
            <a:r>
              <a:rPr lang="en-US" sz="2000" dirty="0"/>
              <a:t>Diabetes</a:t>
            </a:r>
          </a:p>
          <a:p>
            <a:r>
              <a:rPr lang="en-US" sz="2000" dirty="0"/>
              <a:t>Heart failure</a:t>
            </a:r>
          </a:p>
          <a:p>
            <a:endParaRPr lang="en-US" sz="2000" dirty="0"/>
          </a:p>
        </p:txBody>
      </p:sp>
      <p:sp>
        <p:nvSpPr>
          <p:cNvPr id="18" name="Content Placeholder 13"/>
          <p:cNvSpPr txBox="1">
            <a:spLocks/>
          </p:cNvSpPr>
          <p:nvPr/>
        </p:nvSpPr>
        <p:spPr>
          <a:xfrm>
            <a:off x="6525081" y="1825625"/>
            <a:ext cx="520236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60325" indent="0">
              <a:lnSpc>
                <a:spcPts val="2380"/>
              </a:lnSpc>
              <a:buNone/>
            </a:pPr>
            <a:r>
              <a:rPr lang="en-US" sz="2000" b="1" spc="-25" dirty="0">
                <a:solidFill>
                  <a:schemeClr val="tx2"/>
                </a:solidFill>
                <a:latin typeface="Arial"/>
                <a:cs typeface="Arial"/>
              </a:rPr>
              <a:t>O</a:t>
            </a:r>
            <a:r>
              <a:rPr lang="en-US" sz="2000" b="1" spc="-15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lang="en-US" sz="2000" b="1" spc="-10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en-US" sz="2000" b="1" spc="-15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lang="en-US" sz="2000"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000" b="1" spc="-25" dirty="0">
                <a:solidFill>
                  <a:schemeClr val="tx2"/>
                </a:solidFill>
                <a:latin typeface="Arial"/>
                <a:cs typeface="Arial"/>
              </a:rPr>
              <a:t>y</a:t>
            </a:r>
            <a:r>
              <a:rPr lang="en-US" sz="2000" b="1" spc="-10" dirty="0">
                <a:solidFill>
                  <a:schemeClr val="tx2"/>
                </a:solidFill>
                <a:latin typeface="Arial"/>
                <a:cs typeface="Arial"/>
              </a:rPr>
              <a:t>ou’re</a:t>
            </a:r>
            <a:r>
              <a:rPr lang="en-US" sz="2000"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chemeClr val="tx2"/>
                </a:solidFill>
                <a:latin typeface="Arial"/>
                <a:cs typeface="Arial"/>
              </a:rPr>
              <a:t>in </a:t>
            </a:r>
            <a:r>
              <a:rPr lang="en-US" sz="2000" b="1" spc="-15" dirty="0">
                <a:solidFill>
                  <a:schemeClr val="tx2"/>
                </a:solidFill>
                <a:latin typeface="Arial"/>
                <a:cs typeface="Arial"/>
              </a:rPr>
              <a:t>the</a:t>
            </a:r>
            <a:r>
              <a:rPr lang="en-US" sz="2000"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chemeClr val="tx2"/>
                </a:solidFill>
                <a:latin typeface="Arial"/>
                <a:cs typeface="Arial"/>
              </a:rPr>
              <a:t>progra</a:t>
            </a:r>
            <a:r>
              <a:rPr lang="en-US" sz="2000" b="1" spc="-30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2000" b="1" spc="-10" dirty="0">
                <a:solidFill>
                  <a:schemeClr val="tx2"/>
                </a:solidFill>
                <a:latin typeface="Arial"/>
                <a:cs typeface="Arial"/>
              </a:rPr>
              <a:t>,</a:t>
            </a:r>
            <a:r>
              <a:rPr lang="en-US" sz="2000" b="1" spc="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000" b="1" spc="-25" dirty="0">
                <a:solidFill>
                  <a:schemeClr val="tx2"/>
                </a:solidFill>
                <a:latin typeface="Arial"/>
                <a:cs typeface="Arial"/>
              </a:rPr>
              <a:t>y</a:t>
            </a:r>
            <a:r>
              <a:rPr lang="en-US" sz="2000" b="1" spc="-15" dirty="0">
                <a:solidFill>
                  <a:schemeClr val="tx2"/>
                </a:solidFill>
                <a:latin typeface="Arial"/>
                <a:cs typeface="Arial"/>
              </a:rPr>
              <a:t>our</a:t>
            </a:r>
            <a:r>
              <a:rPr lang="en-US" sz="2000"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chemeClr val="tx2"/>
                </a:solidFill>
                <a:latin typeface="Arial"/>
                <a:cs typeface="Arial"/>
              </a:rPr>
              <a:t>nur</a:t>
            </a:r>
            <a:r>
              <a:rPr lang="en-US" sz="2000" b="1" spc="-10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r>
              <a:rPr lang="en-US" sz="2000" b="1" spc="-15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lang="en-US" sz="2000"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en-US" sz="2000" b="1" spc="-15" dirty="0">
                <a:solidFill>
                  <a:schemeClr val="tx2"/>
                </a:solidFill>
                <a:latin typeface="Arial"/>
                <a:cs typeface="Arial"/>
              </a:rPr>
              <a:t>an</a:t>
            </a:r>
            <a:r>
              <a:rPr lang="en-US" sz="2000" b="1" spc="-10" dirty="0">
                <a:solidFill>
                  <a:schemeClr val="tx2"/>
                </a:solidFill>
                <a:latin typeface="Arial"/>
                <a:cs typeface="Arial"/>
              </a:rPr>
              <a:t> s</a:t>
            </a:r>
            <a:r>
              <a:rPr lang="en-US" sz="2000" b="1" spc="-15" dirty="0">
                <a:solidFill>
                  <a:schemeClr val="tx2"/>
                </a:solidFill>
                <a:latin typeface="Arial"/>
                <a:cs typeface="Arial"/>
              </a:rPr>
              <a:t>upport</a:t>
            </a:r>
            <a:r>
              <a:rPr lang="en-US" sz="2000"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000" b="1" spc="-25" dirty="0">
                <a:solidFill>
                  <a:schemeClr val="tx2"/>
                </a:solidFill>
                <a:latin typeface="Arial"/>
                <a:cs typeface="Arial"/>
              </a:rPr>
              <a:t>y</a:t>
            </a:r>
            <a:r>
              <a:rPr lang="en-US" sz="2000" b="1" spc="-15" dirty="0">
                <a:solidFill>
                  <a:schemeClr val="tx2"/>
                </a:solidFill>
                <a:latin typeface="Arial"/>
                <a:cs typeface="Arial"/>
              </a:rPr>
              <a:t>our</a:t>
            </a:r>
            <a:r>
              <a:rPr lang="en-US" sz="2000"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chemeClr val="tx2"/>
                </a:solidFill>
                <a:latin typeface="Arial"/>
                <a:cs typeface="Arial"/>
              </a:rPr>
              <a:t>health</a:t>
            </a:r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en-US" sz="2000" b="1" spc="-15" dirty="0">
                <a:solidFill>
                  <a:schemeClr val="tx2"/>
                </a:solidFill>
                <a:latin typeface="Arial"/>
                <a:cs typeface="Arial"/>
              </a:rPr>
              <a:t>are</a:t>
            </a:r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chemeClr val="tx2"/>
                </a:solidFill>
                <a:latin typeface="Arial"/>
                <a:cs typeface="Arial"/>
              </a:rPr>
              <a:t>needs</a:t>
            </a:r>
            <a:r>
              <a:rPr lang="en-US" sz="2000" b="1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chemeClr val="tx2"/>
                </a:solidFill>
                <a:latin typeface="Arial"/>
                <a:cs typeface="Arial"/>
              </a:rPr>
              <a:t>b</a:t>
            </a:r>
            <a:r>
              <a:rPr lang="en-US" sz="2000" b="1" spc="-25" dirty="0">
                <a:solidFill>
                  <a:schemeClr val="tx2"/>
                </a:solidFill>
                <a:latin typeface="Arial"/>
                <a:cs typeface="Arial"/>
              </a:rPr>
              <a:t>y</a:t>
            </a:r>
            <a:r>
              <a:rPr lang="en-US" sz="2000" b="1" spc="-1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endParaRPr lang="en-US" sz="2000" dirty="0"/>
          </a:p>
          <a:p>
            <a:pPr>
              <a:tabLst>
                <a:tab pos="332740" algn="l"/>
              </a:tabLst>
            </a:pPr>
            <a:r>
              <a:rPr lang="en-US" sz="2000" dirty="0"/>
              <a:t>Reviewing your health</a:t>
            </a:r>
          </a:p>
          <a:p>
            <a:pPr>
              <a:tabLst>
                <a:tab pos="332740" algn="l"/>
              </a:tabLst>
            </a:pPr>
            <a:r>
              <a:rPr lang="en-US" sz="2000" dirty="0"/>
              <a:t>Creating a personalized care plan for you</a:t>
            </a:r>
          </a:p>
          <a:p>
            <a:pPr>
              <a:tabLst>
                <a:tab pos="332740" algn="l"/>
              </a:tabLst>
            </a:pPr>
            <a:r>
              <a:rPr lang="en-US" sz="2000" dirty="0"/>
              <a:t>Identifying health goals and building skills</a:t>
            </a:r>
          </a:p>
          <a:p>
            <a:pPr marR="474345">
              <a:tabLst>
                <a:tab pos="332740" algn="l"/>
              </a:tabLst>
            </a:pPr>
            <a:r>
              <a:rPr lang="en-US" sz="2000" dirty="0"/>
              <a:t>Helping you recognize symptoms and respond to warning signs</a:t>
            </a:r>
          </a:p>
          <a:p>
            <a:pPr>
              <a:tabLst>
                <a:tab pos="332740" algn="l"/>
              </a:tabLst>
            </a:pPr>
            <a:r>
              <a:rPr lang="en-US" sz="2000" dirty="0"/>
              <a:t>Identifying additional care you may need</a:t>
            </a:r>
          </a:p>
          <a:p>
            <a:pPr>
              <a:tabLst>
                <a:tab pos="332740" algn="l"/>
              </a:tabLst>
            </a:pPr>
            <a:r>
              <a:rPr lang="en-US" sz="2000" dirty="0"/>
              <a:t>Working with your regular doctor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661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423B-CC4F-415D-9990-543FEC0E715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0" y="1825625"/>
            <a:ext cx="783488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serious illness can feel overwhelming and we’re here to help you. Rely on our registered nurses who will work with you, your family and your regular doctor to:</a:t>
            </a:r>
          </a:p>
          <a:p>
            <a:pPr lvl="1"/>
            <a:r>
              <a:rPr lang="en-US" dirty="0"/>
              <a:t>Coordinate care</a:t>
            </a:r>
          </a:p>
          <a:p>
            <a:pPr lvl="1"/>
            <a:r>
              <a:rPr lang="en-US" dirty="0"/>
              <a:t>Inform you about your condition and treatment options </a:t>
            </a:r>
          </a:p>
          <a:p>
            <a:pPr lvl="1"/>
            <a:r>
              <a:rPr lang="en-US" dirty="0"/>
              <a:t>Help with community resources</a:t>
            </a:r>
          </a:p>
          <a:p>
            <a:pPr lvl="1"/>
            <a:r>
              <a:rPr lang="en-US" dirty="0"/>
              <a:t>Find specialty medical devices and equipment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420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423B-CC4F-415D-9990-543FEC0E715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Care Connect℠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1825624"/>
            <a:ext cx="9481757" cy="47580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Blue Care Connect is your connection to the extra support you might need if you have complex care needs.</a:t>
            </a:r>
          </a:p>
          <a:p>
            <a:pPr marL="0" indent="0">
              <a:buNone/>
            </a:pPr>
            <a:r>
              <a:rPr lang="en-US" dirty="0"/>
              <a:t>A nurse will call you to work with you to meet your goals, help you feel comfortable and:</a:t>
            </a:r>
          </a:p>
          <a:p>
            <a:pPr lvl="1"/>
            <a:r>
              <a:rPr lang="en-US" dirty="0"/>
              <a:t>Help you manage your condition</a:t>
            </a:r>
          </a:p>
          <a:p>
            <a:pPr lvl="1"/>
            <a:r>
              <a:rPr lang="en-US" dirty="0"/>
              <a:t>Coordinate your care</a:t>
            </a:r>
          </a:p>
          <a:p>
            <a:pPr lvl="1"/>
            <a:r>
              <a:rPr lang="en-US" dirty="0"/>
              <a:t>Inform you about your care and treatment options</a:t>
            </a:r>
          </a:p>
          <a:p>
            <a:pPr lvl="1"/>
            <a:r>
              <a:rPr lang="en-US" dirty="0"/>
              <a:t>Coordinate the delivery of medical supplies and equipment </a:t>
            </a:r>
            <a:br>
              <a:rPr lang="en-US" dirty="0"/>
            </a:br>
            <a:r>
              <a:rPr lang="en-US" dirty="0"/>
              <a:t>prescribed by your doctor</a:t>
            </a:r>
          </a:p>
          <a:p>
            <a:pPr lvl="1"/>
            <a:r>
              <a:rPr lang="en-US" dirty="0"/>
              <a:t>Coordinate home visits as needed</a:t>
            </a:r>
          </a:p>
          <a:p>
            <a:pPr lvl="1"/>
            <a:r>
              <a:rPr lang="en-US" dirty="0"/>
              <a:t>Help with community 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5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423B-CC4F-415D-9990-543FEC0E715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transition to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1825624"/>
            <a:ext cx="11458575" cy="46483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Our goal is your full recovery and continued good health! </a:t>
            </a:r>
            <a:r>
              <a:rPr lang="en-US" dirty="0"/>
              <a:t>Most people don’t feel 100 percent perfect when leaving a hospital. The first 30 days after a hospital stay are critical to a full recovery.</a:t>
            </a:r>
          </a:p>
          <a:p>
            <a:r>
              <a:rPr lang="en-US" dirty="0"/>
              <a:t>When you are discharged from a hospital or skilled nursing facility, a Blue Cross nurse will call you to:</a:t>
            </a:r>
          </a:p>
          <a:p>
            <a:pPr lvl="1"/>
            <a:r>
              <a:rPr lang="en-US" dirty="0"/>
              <a:t>Make sure you have the medications you need and that you know how and when to take them</a:t>
            </a:r>
          </a:p>
          <a:p>
            <a:pPr lvl="1"/>
            <a:r>
              <a:rPr lang="en-US" dirty="0"/>
              <a:t>Explain the signs of possible complications or worsening symptoms so you get the help you need</a:t>
            </a:r>
          </a:p>
          <a:p>
            <a:pPr lvl="1"/>
            <a:r>
              <a:rPr lang="en-US" dirty="0"/>
              <a:t>Follow up with your doctor as appropriate</a:t>
            </a:r>
          </a:p>
          <a:p>
            <a:pPr lvl="1"/>
            <a:r>
              <a:rPr lang="en-US" dirty="0"/>
              <a:t>Make sure you have the support and resources you need to maintain your health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582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423B-CC4F-415D-9990-543FEC0E715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24-Hour Nurse Line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 A registered nurse health coach is available to you 24 hours a day, seven days a week if you have health questions, want information to help you make a medical decision or need support with managing a chronic condition. </a:t>
            </a:r>
          </a:p>
          <a:p>
            <a:endParaRPr lang="en-US" dirty="0"/>
          </a:p>
          <a:p>
            <a:pPr marL="0" lvl="0" indent="0">
              <a:buNone/>
            </a:pPr>
            <a:r>
              <a:rPr lang="en-US" b="1" i="1" dirty="0">
                <a:solidFill>
                  <a:schemeClr val="tx2"/>
                </a:solidFill>
              </a:rPr>
              <a:t>SAFE. </a:t>
            </a:r>
            <a:r>
              <a:rPr lang="en-US" dirty="0"/>
              <a:t>One-on-one conversations with a registered nurse. Caring. Confidential.</a:t>
            </a:r>
          </a:p>
          <a:p>
            <a:pPr marL="0" lvl="0" indent="0">
              <a:buNone/>
            </a:pPr>
            <a:r>
              <a:rPr lang="en-US" b="1" i="1" dirty="0">
                <a:solidFill>
                  <a:schemeClr val="tx2"/>
                </a:solidFill>
              </a:rPr>
              <a:t>QUICK. </a:t>
            </a:r>
            <a:r>
              <a:rPr lang="en-US" dirty="0"/>
              <a:t>Expert health advice by phone. No Web searches. No waiting.</a:t>
            </a:r>
          </a:p>
          <a:p>
            <a:pPr marL="0" lvl="0" indent="0">
              <a:buNone/>
            </a:pPr>
            <a:r>
              <a:rPr lang="en-US" b="1" i="1" dirty="0">
                <a:solidFill>
                  <a:schemeClr val="tx2"/>
                </a:solidFill>
              </a:rPr>
              <a:t>EASY. </a:t>
            </a:r>
            <a:r>
              <a:rPr lang="en-US" dirty="0"/>
              <a:t>Connect from home or on the go. No appointments. No cost. No hassle.</a:t>
            </a:r>
          </a:p>
          <a:p>
            <a:pPr marL="0" lvl="0" indent="0">
              <a:buNone/>
            </a:pPr>
            <a:r>
              <a:rPr lang="en-US" dirty="0"/>
              <a:t>1-800-775-BLUE (2583).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293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Medicare basics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811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61887" y="1548384"/>
            <a:ext cx="6230112" cy="53096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>
            <a:off x="5152640" y="1548384"/>
            <a:ext cx="2133601" cy="5309616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423B-CC4F-415D-9990-543FEC0E715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cessation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1825624"/>
            <a:ext cx="6482525" cy="46849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Our tobacco cessation program is a free </a:t>
            </a:r>
            <a:br>
              <a:rPr lang="en-US" dirty="0"/>
            </a:br>
            <a:r>
              <a:rPr lang="en-US" b="1" dirty="0">
                <a:solidFill>
                  <a:schemeClr val="tx2"/>
                </a:solidFill>
              </a:rPr>
              <a:t>12- month </a:t>
            </a:r>
            <a:r>
              <a:rPr lang="en-US" dirty="0"/>
              <a:t>telephone-based support program. </a:t>
            </a:r>
            <a:br>
              <a:rPr lang="en-US" dirty="0"/>
            </a:br>
            <a:r>
              <a:rPr lang="en-US" b="1" dirty="0">
                <a:solidFill>
                  <a:schemeClr val="tx2"/>
                </a:solidFill>
              </a:rPr>
              <a:t>A personal health coach </a:t>
            </a:r>
            <a:r>
              <a:rPr lang="en-US" dirty="0"/>
              <a:t>helps you develop an action plan to quit smoking or using tobacco.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Tobacco Cessation Coaching offers:</a:t>
            </a:r>
          </a:p>
          <a:p>
            <a:pPr lvl="1"/>
            <a:r>
              <a:rPr lang="en-US" dirty="0"/>
              <a:t>Unlimited telephone access to your </a:t>
            </a:r>
            <a:br>
              <a:rPr lang="en-US" dirty="0"/>
            </a:br>
            <a:r>
              <a:rPr lang="en-US" dirty="0"/>
              <a:t>dedicated health coach</a:t>
            </a:r>
          </a:p>
          <a:p>
            <a:pPr lvl="1"/>
            <a:r>
              <a:rPr lang="en-US" dirty="0"/>
              <a:t>Personal plan for quitting</a:t>
            </a:r>
          </a:p>
          <a:p>
            <a:pPr lvl="1"/>
            <a:r>
              <a:rPr lang="en-US" dirty="0"/>
              <a:t>Online resources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768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0" y="1825624"/>
            <a:ext cx="7261860" cy="45307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You have access to </a:t>
            </a:r>
            <a:r>
              <a:rPr lang="en-US" b="1" dirty="0"/>
              <a:t>Welvie</a:t>
            </a:r>
            <a:r>
              <a:rPr lang="en-US" b="1" baseline="30000" dirty="0"/>
              <a:t>SM</a:t>
            </a:r>
            <a:r>
              <a:rPr lang="en-US" dirty="0"/>
              <a:t>, a surgery decision-support program to help you explore your treatment options. It's available to you at </a:t>
            </a:r>
            <a:r>
              <a:rPr lang="en-US" b="1" dirty="0"/>
              <a:t>no additional cost. </a:t>
            </a:r>
          </a:p>
          <a:p>
            <a:r>
              <a:rPr lang="en-US" dirty="0"/>
              <a:t>Welvie is an internet based program that walks you through the surgery decision process. It provides a unique, step-by-step approach from diagnosis to recovery.</a:t>
            </a:r>
          </a:p>
          <a:p>
            <a:r>
              <a:rPr lang="en-US" dirty="0"/>
              <a:t>Visit </a:t>
            </a:r>
            <a:r>
              <a:rPr lang="en-US" b="1" dirty="0"/>
              <a:t>welvie.com*</a:t>
            </a:r>
            <a:r>
              <a:rPr lang="en-US" dirty="0"/>
              <a:t> and click on I am ready to log in and then click on register now.</a:t>
            </a:r>
          </a:p>
          <a:p>
            <a:r>
              <a:rPr lang="en-US" dirty="0"/>
              <a:t>Even if surgery isn’t in your immediate future, check out Welvie so you’re prepared if you’re ever faced with a surgery decision.</a:t>
            </a:r>
          </a:p>
          <a:p>
            <a:pPr marL="0" indent="0">
              <a:buNone/>
            </a:pPr>
            <a:r>
              <a:rPr lang="en-US" sz="1900" i="1" dirty="0"/>
              <a:t>**Welvie is an independent company retained by Blue Cross Blue Shield of Michigan to provide a surgery decision-support program to select Blue Cross Medicare Advantage members.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6EFE-1F41-4737-9647-249C20B72A9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Welvie℠ surgery decision-support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666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Blue365</a:t>
            </a:r>
            <a:r>
              <a:rPr lang="fi-FI" baseline="30000" dirty="0"/>
              <a:t>®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87" y="1825625"/>
            <a:ext cx="661663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Blue 365 offers exclusive health and wellness deals, keeping you healthy and happy, every day of the year! As a member of Blue Cross’ Medicare Plus Blue PPO, you automatically have access to nationwide discounts. Visit </a:t>
            </a:r>
            <a:r>
              <a:rPr lang="en-US" dirty="0">
                <a:hlinkClick r:id="rId3"/>
              </a:rPr>
              <a:t>www.blue365deals.com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304" y="1828800"/>
            <a:ext cx="3592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object 7"/>
          <p:cNvSpPr/>
          <p:nvPr/>
        </p:nvSpPr>
        <p:spPr>
          <a:xfrm>
            <a:off x="454152" y="5539536"/>
            <a:ext cx="1606296" cy="1032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652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17CE-15EB-4137-A210-37FE70DB637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SilverSneakers</a:t>
            </a:r>
            <a:r>
              <a:rPr lang="en-US" altLang="en-US" baseline="30000" dirty="0"/>
              <a:t>®</a:t>
            </a:r>
            <a:r>
              <a:rPr lang="en-US" altLang="en-US" dirty="0"/>
              <a:t>* fitness program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7187" y="1825624"/>
            <a:ext cx="6604445" cy="50323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2"/>
                </a:solidFill>
              </a:rPr>
              <a:t>Program benefits:</a:t>
            </a:r>
          </a:p>
          <a:p>
            <a:r>
              <a:rPr lang="en-US" dirty="0"/>
              <a:t>Membership in a network of health clubs and exercise classes</a:t>
            </a:r>
          </a:p>
          <a:p>
            <a:r>
              <a:rPr lang="en-US" dirty="0"/>
              <a:t>15,000 participating U.S. locations (no restrictions on days and times</a:t>
            </a:r>
          </a:p>
          <a:p>
            <a:r>
              <a:rPr lang="en-US" dirty="0"/>
              <a:t>Classes designed just for you</a:t>
            </a:r>
          </a:p>
          <a:p>
            <a:r>
              <a:rPr lang="en-US" dirty="0"/>
              <a:t>Exercise at your own pace with people in your age group</a:t>
            </a:r>
          </a:p>
          <a:p>
            <a:r>
              <a:rPr lang="en-US" dirty="0"/>
              <a:t>Program advisors at each location to help you get started</a:t>
            </a:r>
          </a:p>
          <a:p>
            <a:r>
              <a:rPr lang="en-US" dirty="0"/>
              <a:t>Online support to help you lose weight, reduce stress</a:t>
            </a:r>
          </a:p>
          <a:p>
            <a:r>
              <a:rPr lang="en-US" dirty="0"/>
              <a:t>Walking programs and home fitness programs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700" dirty="0"/>
              <a:t>*SilverSneakers is a registered trademark of Tivity Health, an independent company that provides services to Blue Cross Blue Shield of Michigan Medicare Plus Blue Group PPO members.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359553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ounded Rectangle 20"/>
          <p:cNvSpPr/>
          <p:nvPr/>
        </p:nvSpPr>
        <p:spPr>
          <a:xfrm>
            <a:off x="7871460" y="3280307"/>
            <a:ext cx="3854610" cy="3207107"/>
          </a:xfrm>
          <a:prstGeom prst="roundRect">
            <a:avLst>
              <a:gd name="adj" fmla="val 7516"/>
            </a:avLst>
          </a:prstGeom>
          <a:solidFill>
            <a:schemeClr val="accent1"/>
          </a:solidFill>
          <a:ln w="317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Visit: </a:t>
            </a:r>
            <a:b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www silversneakers.com </a:t>
            </a:r>
            <a:b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 participating locations.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Or call: </a:t>
            </a:r>
            <a:b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1-888-423-4632, </a:t>
            </a:r>
            <a:b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Monday through Friday, </a:t>
            </a:r>
            <a:b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8 a.m. to 8 p.m. Eastern time. TTY users call 711.</a:t>
            </a:r>
          </a:p>
        </p:txBody>
      </p:sp>
    </p:spTree>
    <p:extLst>
      <p:ext uri="{BB962C8B-B14F-4D97-AF65-F5344CB8AC3E}">
        <p14:creationId xmlns:p14="http://schemas.microsoft.com/office/powerpoint/2010/main" val="1487167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847502" y="6005602"/>
            <a:ext cx="1027833" cy="533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718559" y="271271"/>
            <a:ext cx="7688578" cy="1249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771900" y="1825625"/>
            <a:ext cx="6445988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Request a new Blue Cross ID card </a:t>
            </a:r>
          </a:p>
          <a:p>
            <a:pPr lvl="1"/>
            <a:r>
              <a:rPr lang="en-US" dirty="0"/>
              <a:t>Locate a provider </a:t>
            </a:r>
          </a:p>
          <a:p>
            <a:pPr lvl="1"/>
            <a:r>
              <a:rPr lang="en-US" dirty="0"/>
              <a:t>Answer personal account questions</a:t>
            </a:r>
          </a:p>
          <a:p>
            <a:pPr lvl="1"/>
            <a:r>
              <a:rPr lang="en-US" dirty="0"/>
              <a:t>Assist with benefit questions</a:t>
            </a:r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</a:t>
            </a:r>
          </a:p>
        </p:txBody>
      </p:sp>
    </p:spTree>
    <p:extLst>
      <p:ext uri="{BB962C8B-B14F-4D97-AF65-F5344CB8AC3E}">
        <p14:creationId xmlns:p14="http://schemas.microsoft.com/office/powerpoint/2010/main" val="1961151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coming!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950208" y="2053389"/>
            <a:ext cx="786555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spc="-10" dirty="0"/>
          </a:p>
          <a:p>
            <a:pPr marL="0" indent="0" algn="ctr">
              <a:buNone/>
            </a:pPr>
            <a:r>
              <a:rPr lang="en-US" sz="2800" i="1" spc="-80" dirty="0"/>
              <a:t>Our commitment to you: W</a:t>
            </a:r>
            <a:r>
              <a:rPr lang="en-US" sz="2800" i="1" spc="-20" dirty="0"/>
              <a:t>e</a:t>
            </a:r>
            <a:r>
              <a:rPr lang="en-US" sz="2800" i="1" spc="-5" dirty="0"/>
              <a:t> </a:t>
            </a:r>
            <a:r>
              <a:rPr lang="en-US" sz="2800" i="1" spc="-30" dirty="0"/>
              <a:t>w</a:t>
            </a:r>
            <a:r>
              <a:rPr lang="en-US" sz="2800" i="1" spc="-10" dirty="0"/>
              <a:t>or</a:t>
            </a:r>
            <a:r>
              <a:rPr lang="en-US" sz="2800" i="1" spc="-15" dirty="0"/>
              <a:t>k</a:t>
            </a:r>
            <a:r>
              <a:rPr lang="en-US" sz="2800" i="1" spc="15" dirty="0"/>
              <a:t> </a:t>
            </a:r>
            <a:r>
              <a:rPr lang="en-US" sz="2800" i="1" spc="-10" dirty="0"/>
              <a:t>har</a:t>
            </a:r>
            <a:r>
              <a:rPr lang="en-US" sz="2800" i="1" spc="-20" dirty="0"/>
              <a:t>d</a:t>
            </a:r>
            <a:r>
              <a:rPr lang="en-US" sz="2800" i="1" spc="5" dirty="0"/>
              <a:t> </a:t>
            </a:r>
            <a:r>
              <a:rPr lang="en-US" sz="2800" i="1" spc="-15" dirty="0"/>
              <a:t>to</a:t>
            </a:r>
            <a:r>
              <a:rPr lang="en-US" sz="2800" i="1" spc="-5" dirty="0"/>
              <a:t> </a:t>
            </a:r>
            <a:r>
              <a:rPr lang="en-US" sz="2800" i="1" spc="-15" dirty="0"/>
              <a:t>b</a:t>
            </a:r>
            <a:r>
              <a:rPr lang="en-US" sz="2800" i="1" spc="-20" dirty="0"/>
              <a:t>e</a:t>
            </a:r>
            <a:r>
              <a:rPr lang="en-US" sz="2800" i="1" spc="5" dirty="0"/>
              <a:t> </a:t>
            </a:r>
            <a:r>
              <a:rPr lang="en-US" sz="2800" i="1" spc="-10" dirty="0"/>
              <a:t>cl</a:t>
            </a:r>
            <a:r>
              <a:rPr lang="en-US" sz="2800" i="1" spc="-15" dirty="0"/>
              <a:t>ea</a:t>
            </a:r>
            <a:r>
              <a:rPr lang="en-US" sz="2800" i="1" spc="-10" dirty="0"/>
              <a:t>r</a:t>
            </a:r>
            <a:r>
              <a:rPr lang="en-US" sz="2800" i="1" spc="5" dirty="0"/>
              <a:t> </a:t>
            </a:r>
            <a:r>
              <a:rPr lang="en-US" sz="2800" i="1" spc="-15" dirty="0"/>
              <a:t>an</a:t>
            </a:r>
            <a:r>
              <a:rPr lang="en-US" sz="2800" i="1" spc="-20" dirty="0"/>
              <a:t>d</a:t>
            </a:r>
            <a:r>
              <a:rPr lang="en-US" sz="2800" i="1" spc="15" dirty="0"/>
              <a:t> </a:t>
            </a:r>
            <a:r>
              <a:rPr lang="en-US" sz="2800" i="1" spc="-10" dirty="0"/>
              <a:t>si</a:t>
            </a:r>
            <a:r>
              <a:rPr lang="en-US" sz="2800" i="1" spc="-30" dirty="0"/>
              <a:t>m</a:t>
            </a:r>
            <a:r>
              <a:rPr lang="en-US" sz="2800" i="1" spc="-15" dirty="0"/>
              <a:t>p</a:t>
            </a:r>
            <a:r>
              <a:rPr lang="en-US" sz="2800" i="1" spc="-10" dirty="0"/>
              <a:t>l</a:t>
            </a:r>
            <a:r>
              <a:rPr lang="en-US" sz="2800" i="1" spc="-15" dirty="0"/>
              <a:t>e</a:t>
            </a:r>
            <a:r>
              <a:rPr lang="en-US" sz="2800" i="1" spc="-10" dirty="0"/>
              <a:t>,</a:t>
            </a:r>
            <a:r>
              <a:rPr lang="en-US" sz="2800" i="1" dirty="0"/>
              <a:t> </a:t>
            </a:r>
            <a:r>
              <a:rPr lang="en-US" sz="2800" i="1" spc="-15" dirty="0"/>
              <a:t>to</a:t>
            </a:r>
            <a:r>
              <a:rPr lang="en-US" sz="2800" i="1" spc="-5" dirty="0"/>
              <a:t> </a:t>
            </a:r>
            <a:r>
              <a:rPr lang="en-US" sz="2800" i="1" spc="-15" dirty="0"/>
              <a:t>help</a:t>
            </a:r>
            <a:r>
              <a:rPr lang="en-US" sz="2800" i="1" spc="-10" dirty="0"/>
              <a:t> yo</a:t>
            </a:r>
            <a:r>
              <a:rPr lang="en-US" sz="2800" i="1" spc="-20" dirty="0"/>
              <a:t>u</a:t>
            </a:r>
            <a:r>
              <a:rPr lang="en-US" sz="2800" i="1" spc="5" dirty="0"/>
              <a:t> </a:t>
            </a:r>
            <a:r>
              <a:rPr lang="en-US" sz="2800" i="1" spc="-30" dirty="0"/>
              <a:t>m</a:t>
            </a:r>
            <a:r>
              <a:rPr lang="en-US" sz="2800" i="1" spc="-10" dirty="0"/>
              <a:t>ak</a:t>
            </a:r>
            <a:r>
              <a:rPr lang="en-US" sz="2800" i="1" spc="-20" dirty="0"/>
              <a:t>e</a:t>
            </a:r>
            <a:r>
              <a:rPr lang="en-US" sz="2800" i="1" spc="5" dirty="0"/>
              <a:t> </a:t>
            </a:r>
            <a:r>
              <a:rPr lang="en-US" sz="2800" i="1" spc="-10" dirty="0"/>
              <a:t>t</a:t>
            </a:r>
            <a:r>
              <a:rPr lang="en-US" sz="2800" i="1" spc="-15" dirty="0"/>
              <a:t>h</a:t>
            </a:r>
            <a:r>
              <a:rPr lang="en-US" sz="2800" i="1" spc="-20" dirty="0"/>
              <a:t>e</a:t>
            </a:r>
            <a:r>
              <a:rPr lang="en-US" sz="2800" i="1" spc="5" dirty="0"/>
              <a:t> </a:t>
            </a:r>
            <a:r>
              <a:rPr lang="en-US" sz="2800" i="1" spc="-5" dirty="0"/>
              <a:t>r</a:t>
            </a:r>
            <a:r>
              <a:rPr lang="en-US" sz="2800" i="1" spc="-10" dirty="0"/>
              <a:t>i</a:t>
            </a:r>
            <a:r>
              <a:rPr lang="en-US" sz="2800" i="1" spc="-15" dirty="0"/>
              <a:t>gh</a:t>
            </a:r>
            <a:r>
              <a:rPr lang="en-US" sz="2800" i="1" spc="-10" dirty="0"/>
              <a:t>t</a:t>
            </a:r>
            <a:r>
              <a:rPr lang="en-US" sz="2800" i="1" dirty="0"/>
              <a:t> </a:t>
            </a:r>
            <a:r>
              <a:rPr lang="en-US" sz="2800" i="1" spc="-10" dirty="0"/>
              <a:t>choices,</a:t>
            </a:r>
            <a:r>
              <a:rPr lang="en-US" sz="2800" i="1" spc="-20" dirty="0"/>
              <a:t> </a:t>
            </a:r>
            <a:r>
              <a:rPr lang="en-US" sz="2800" i="1" spc="-15" dirty="0"/>
              <a:t>to</a:t>
            </a:r>
            <a:r>
              <a:rPr lang="en-US" sz="2800" i="1" spc="5" dirty="0"/>
              <a:t> </a:t>
            </a:r>
            <a:r>
              <a:rPr lang="en-US" sz="2800" i="1" spc="-15" dirty="0"/>
              <a:t>o</a:t>
            </a:r>
            <a:r>
              <a:rPr lang="en-US" sz="2800" i="1" spc="-60" dirty="0"/>
              <a:t>f</a:t>
            </a:r>
            <a:r>
              <a:rPr lang="en-US" sz="2800" i="1" spc="-10" dirty="0"/>
              <a:t>f</a:t>
            </a:r>
            <a:r>
              <a:rPr lang="en-US" sz="2800" i="1" spc="-15" dirty="0"/>
              <a:t>e</a:t>
            </a:r>
            <a:r>
              <a:rPr lang="en-US" sz="2800" i="1" spc="-10" dirty="0"/>
              <a:t>r</a:t>
            </a:r>
            <a:r>
              <a:rPr lang="en-US" sz="2800" i="1" spc="-5" dirty="0"/>
              <a:t> </a:t>
            </a:r>
            <a:r>
              <a:rPr lang="en-US" sz="2800" i="1" spc="-10" dirty="0"/>
              <a:t>val</a:t>
            </a:r>
            <a:r>
              <a:rPr lang="en-US" sz="2800" i="1" spc="-15" dirty="0"/>
              <a:t>uable</a:t>
            </a:r>
            <a:r>
              <a:rPr lang="en-US" sz="2800" i="1" spc="-10" dirty="0"/>
              <a:t> coverage,</a:t>
            </a:r>
            <a:r>
              <a:rPr lang="en-US" sz="2800" i="1" dirty="0"/>
              <a:t> </a:t>
            </a:r>
            <a:r>
              <a:rPr lang="en-US" sz="2800" i="1" spc="-15" dirty="0"/>
              <a:t>an</a:t>
            </a:r>
            <a:r>
              <a:rPr lang="en-US" sz="2800" i="1" spc="-20" dirty="0"/>
              <a:t>d</a:t>
            </a:r>
            <a:r>
              <a:rPr lang="en-US" sz="2800" i="1" spc="5" dirty="0"/>
              <a:t> </a:t>
            </a:r>
            <a:r>
              <a:rPr lang="en-US" sz="2800" i="1" spc="-15" dirty="0"/>
              <a:t>help</a:t>
            </a:r>
            <a:r>
              <a:rPr lang="en-US" sz="2800" i="1" spc="5" dirty="0"/>
              <a:t> </a:t>
            </a:r>
            <a:r>
              <a:rPr lang="en-US" sz="2800" i="1" spc="-10" dirty="0"/>
              <a:t>yo</a:t>
            </a:r>
            <a:r>
              <a:rPr lang="en-US" sz="2800" i="1" spc="-20" dirty="0"/>
              <a:t>u</a:t>
            </a:r>
            <a:r>
              <a:rPr lang="en-US" sz="2800" i="1" spc="5" dirty="0"/>
              <a:t> </a:t>
            </a:r>
            <a:r>
              <a:rPr lang="en-US" sz="2800" i="1" spc="-15" dirty="0"/>
              <a:t>ge</a:t>
            </a:r>
            <a:r>
              <a:rPr lang="en-US" sz="2800" i="1" spc="-10" dirty="0"/>
              <a:t>t </a:t>
            </a:r>
            <a:r>
              <a:rPr lang="en-US" sz="2800" i="1" spc="-15" dirty="0"/>
              <a:t>qua</a:t>
            </a:r>
            <a:r>
              <a:rPr lang="en-US" sz="2800" i="1" spc="-10" dirty="0"/>
              <a:t>lity</a:t>
            </a:r>
            <a:r>
              <a:rPr lang="en-US" sz="2800" i="1" spc="5" dirty="0"/>
              <a:t> </a:t>
            </a:r>
            <a:r>
              <a:rPr lang="en-US" sz="2800" i="1" spc="-15" dirty="0"/>
              <a:t>hea</a:t>
            </a:r>
            <a:r>
              <a:rPr lang="en-US" sz="2800" i="1" spc="-10" dirty="0"/>
              <a:t>lth</a:t>
            </a:r>
            <a:r>
              <a:rPr lang="en-US" sz="2800" i="1" spc="5" dirty="0"/>
              <a:t> </a:t>
            </a:r>
            <a:r>
              <a:rPr lang="en-US" sz="2800" i="1" spc="-10" dirty="0"/>
              <a:t>care</a:t>
            </a:r>
            <a:r>
              <a:rPr lang="en-US" sz="2800" i="1" spc="-5" dirty="0"/>
              <a:t> </a:t>
            </a:r>
            <a:r>
              <a:rPr lang="en-US" sz="2800" i="1" spc="-10" dirty="0"/>
              <a:t>f</a:t>
            </a:r>
            <a:r>
              <a:rPr lang="en-US" sz="2800" i="1" spc="-15" dirty="0"/>
              <a:t>o</a:t>
            </a:r>
            <a:r>
              <a:rPr lang="en-US" sz="2800" i="1" spc="-10" dirty="0"/>
              <a:t>r</a:t>
            </a:r>
            <a:r>
              <a:rPr lang="en-US" sz="2800" i="1" spc="-5" dirty="0"/>
              <a:t> </a:t>
            </a:r>
            <a:r>
              <a:rPr lang="en-US" sz="2800" i="1" spc="-10" dirty="0"/>
              <a:t>yo</a:t>
            </a:r>
            <a:r>
              <a:rPr lang="en-US" sz="2800" i="1" spc="-20" dirty="0"/>
              <a:t>u</a:t>
            </a:r>
            <a:r>
              <a:rPr lang="en-US" sz="2800" i="1" spc="5" dirty="0"/>
              <a:t> </a:t>
            </a:r>
            <a:r>
              <a:rPr lang="en-US" sz="2800" i="1" spc="-15" dirty="0"/>
              <a:t>an</a:t>
            </a:r>
            <a:r>
              <a:rPr lang="en-US" sz="2800" i="1" spc="-20" dirty="0"/>
              <a:t>d</a:t>
            </a:r>
            <a:r>
              <a:rPr lang="en-US" sz="2800" i="1" spc="5" dirty="0"/>
              <a:t> </a:t>
            </a:r>
            <a:r>
              <a:rPr lang="en-US" sz="2800" i="1" spc="-10" dirty="0"/>
              <a:t>thos</a:t>
            </a:r>
            <a:r>
              <a:rPr lang="en-US" sz="2800" i="1" spc="-20" dirty="0"/>
              <a:t>e</a:t>
            </a:r>
            <a:r>
              <a:rPr lang="en-US" sz="2800" i="1" spc="5" dirty="0"/>
              <a:t> </a:t>
            </a:r>
            <a:r>
              <a:rPr lang="en-US" sz="2800" i="1" spc="-10" dirty="0"/>
              <a:t>yo</a:t>
            </a:r>
            <a:r>
              <a:rPr lang="en-US" sz="2800" i="1" spc="-20" dirty="0"/>
              <a:t>u</a:t>
            </a:r>
            <a:r>
              <a:rPr lang="en-US" sz="2800" i="1" spc="5" dirty="0"/>
              <a:t> </a:t>
            </a:r>
            <a:r>
              <a:rPr lang="en-US" sz="2800" i="1" spc="-10" dirty="0"/>
              <a:t>love. </a:t>
            </a:r>
          </a:p>
          <a:p>
            <a:pPr marL="0" indent="0" algn="ctr">
              <a:buNone/>
            </a:pPr>
            <a:endParaRPr lang="en-US" sz="2800" spc="-10" dirty="0"/>
          </a:p>
        </p:txBody>
      </p:sp>
      <p:pic>
        <p:nvPicPr>
          <p:cNvPr id="6" name="Content Placeholder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03"/>
          <a:stretch/>
        </p:blipFill>
        <p:spPr>
          <a:xfrm>
            <a:off x="0" y="2053389"/>
            <a:ext cx="3632435" cy="47790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9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basics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3187549"/>
            <a:ext cx="4433887" cy="2080180"/>
          </a:xfrm>
        </p:spPr>
        <p:txBody>
          <a:bodyPr>
            <a:noAutofit/>
          </a:bodyPr>
          <a:lstStyle/>
          <a:p>
            <a:pPr lvl="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Hospital care</a:t>
            </a:r>
          </a:p>
          <a:p>
            <a:pPr lvl="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Skilled nursing facility care</a:t>
            </a:r>
          </a:p>
          <a:p>
            <a:pPr lvl="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Hospice</a:t>
            </a:r>
          </a:p>
          <a:p>
            <a:pPr lvl="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 health care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Content Placeholder 14"/>
          <p:cNvSpPr txBox="1">
            <a:spLocks/>
          </p:cNvSpPr>
          <p:nvPr/>
        </p:nvSpPr>
        <p:spPr>
          <a:xfrm>
            <a:off x="7515226" y="4038537"/>
            <a:ext cx="4300537" cy="299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Arial"/>
              <a:buChar char="•"/>
              <a:defRPr sz="28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Arial"/>
              <a:buChar char="•"/>
              <a:defRPr sz="18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Arial"/>
              <a:buChar char="•"/>
              <a:defRPr sz="18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lvl="0" indent="-320040"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There is no charge for people who have at least 40 work credits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" y="2111562"/>
            <a:ext cx="11358563" cy="2409826"/>
            <a:chOff x="457200" y="2111562"/>
            <a:chExt cx="11358563" cy="2409826"/>
          </a:xfrm>
        </p:grpSpPr>
        <p:sp>
          <p:nvSpPr>
            <p:cNvPr id="18" name="Rectangle 17"/>
            <p:cNvSpPr/>
            <p:nvPr/>
          </p:nvSpPr>
          <p:spPr>
            <a:xfrm>
              <a:off x="6406040" y="3515317"/>
              <a:ext cx="5409723" cy="3206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891087" y="2111562"/>
              <a:ext cx="2409826" cy="24098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" y="2664329"/>
              <a:ext cx="5195410" cy="3277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164085" y="2384560"/>
              <a:ext cx="1863830" cy="1863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PART</a:t>
              </a:r>
              <a:r>
                <a:rPr lang="en-US" sz="4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  <a:p>
              <a:pPr algn="ctr"/>
              <a:r>
                <a:rPr lang="en-US" sz="4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" y="2150402"/>
              <a:ext cx="374808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8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WHAT’S INCLUDED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67675" y="2997713"/>
              <a:ext cx="374808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PREMIUM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58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basics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2102269"/>
            <a:ext cx="11358563" cy="2409826"/>
            <a:chOff x="457200" y="2102269"/>
            <a:chExt cx="11358563" cy="2409826"/>
          </a:xfrm>
        </p:grpSpPr>
        <p:sp>
          <p:nvSpPr>
            <p:cNvPr id="4" name="Rectangle 3"/>
            <p:cNvSpPr/>
            <p:nvPr/>
          </p:nvSpPr>
          <p:spPr>
            <a:xfrm>
              <a:off x="6406040" y="3506024"/>
              <a:ext cx="5409723" cy="3206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891087" y="2102269"/>
              <a:ext cx="2409826" cy="24098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2664329"/>
              <a:ext cx="5195410" cy="3277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164085" y="2384560"/>
              <a:ext cx="1863830" cy="1863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PART</a:t>
              </a:r>
              <a:r>
                <a:rPr lang="en-US" sz="4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  <a:p>
              <a:pPr algn="ctr"/>
              <a:r>
                <a:rPr lang="en-US" sz="4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2141109"/>
              <a:ext cx="374808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8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WHAT’S INCLUDED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67675" y="2997713"/>
              <a:ext cx="374808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PREMIUM</a:t>
              </a: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5940" y="3145949"/>
            <a:ext cx="3523110" cy="227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0078AA"/>
              </a:buClr>
              <a:buSzPct val="120000"/>
              <a:buFont typeface="Arial"/>
              <a:buChar char="•"/>
              <a:tabLst>
                <a:tab pos="332740" algn="l"/>
              </a:tabLst>
            </a:pP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</a:p>
          <a:p>
            <a:pPr marL="332740" indent="-320040">
              <a:lnSpc>
                <a:spcPct val="100000"/>
              </a:lnSpc>
              <a:spcBef>
                <a:spcPts val="1440"/>
              </a:spcBef>
              <a:buClr>
                <a:srgbClr val="0078AA"/>
              </a:buClr>
              <a:buSzPct val="120000"/>
              <a:buFont typeface="Arial"/>
              <a:buChar char="•"/>
              <a:tabLst>
                <a:tab pos="332740" algn="l"/>
              </a:tabLst>
            </a:pP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are</a:t>
            </a:r>
          </a:p>
          <a:p>
            <a:pPr marL="332740" indent="-320040">
              <a:lnSpc>
                <a:spcPct val="100000"/>
              </a:lnSpc>
              <a:spcBef>
                <a:spcPts val="1440"/>
              </a:spcBef>
              <a:buClr>
                <a:srgbClr val="0078AA"/>
              </a:buClr>
              <a:buSzPct val="120000"/>
              <a:buFont typeface="Arial"/>
              <a:buChar char="•"/>
              <a:tabLst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Ou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urge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y</a:t>
            </a:r>
          </a:p>
          <a:p>
            <a:pPr marL="332740" indent="-320040">
              <a:lnSpc>
                <a:spcPct val="100000"/>
              </a:lnSpc>
              <a:spcBef>
                <a:spcPts val="1440"/>
              </a:spcBef>
              <a:buClr>
                <a:srgbClr val="0078AA"/>
              </a:buClr>
              <a:buSzPct val="120000"/>
              <a:buFont typeface="Arial"/>
              <a:buChar char="•"/>
              <a:tabLst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Lab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</a:p>
          <a:p>
            <a:pPr marL="332740" indent="-320040">
              <a:lnSpc>
                <a:spcPct val="100000"/>
              </a:lnSpc>
              <a:spcBef>
                <a:spcPts val="1440"/>
              </a:spcBef>
              <a:buClr>
                <a:srgbClr val="0078AA"/>
              </a:buClr>
              <a:buSzPct val="120000"/>
              <a:buFont typeface="Arial"/>
              <a:buChar char="•"/>
              <a:tabLst>
                <a:tab pos="332740" algn="l"/>
              </a:tabLst>
            </a:pP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urab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79653" y="3996501"/>
            <a:ext cx="4583747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212725" indent="-320040">
              <a:lnSpc>
                <a:spcPct val="110000"/>
              </a:lnSpc>
              <a:buClr>
                <a:srgbClr val="0078AA"/>
              </a:buClr>
              <a:buSzPct val="120000"/>
              <a:buFont typeface="Arial"/>
              <a:buChar char="•"/>
              <a:tabLst>
                <a:tab pos="332740" algn="l"/>
              </a:tabLst>
            </a:pPr>
            <a:r>
              <a:rPr sz="2000" spc="-18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art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</a:t>
            </a:r>
            <a:r>
              <a:rPr sz="2000" spc="-5" dirty="0">
                <a:latin typeface="Arial"/>
                <a:cs typeface="Arial"/>
              </a:rPr>
              <a:t>mi</a:t>
            </a:r>
            <a:r>
              <a:rPr sz="2000" dirty="0">
                <a:latin typeface="Arial"/>
                <a:cs typeface="Arial"/>
              </a:rPr>
              <a:t>um e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</a:p>
          <a:p>
            <a:pPr marL="332740" marR="13335" indent="-320040">
              <a:lnSpc>
                <a:spcPct val="110000"/>
              </a:lnSpc>
              <a:spcBef>
                <a:spcPts val="1200"/>
              </a:spcBef>
              <a:buClr>
                <a:srgbClr val="0078AA"/>
              </a:buClr>
              <a:buSzPct val="120000"/>
              <a:buFont typeface="Arial"/>
              <a:buChar char="•"/>
              <a:tabLst>
                <a:tab pos="332740" algn="l"/>
              </a:tabLst>
            </a:pPr>
            <a:r>
              <a:rPr sz="2000" spc="-18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</a:t>
            </a:r>
            <a:r>
              <a:rPr sz="2000" spc="-5" dirty="0">
                <a:latin typeface="Arial"/>
                <a:cs typeface="Arial"/>
              </a:rPr>
              <a:t>mi</a:t>
            </a:r>
            <a:r>
              <a:rPr sz="2000" dirty="0">
                <a:latin typeface="Arial"/>
                <a:cs typeface="Arial"/>
              </a:rPr>
              <a:t>um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depends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hen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ou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gned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09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basics 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171450" y="2111562"/>
            <a:ext cx="11182348" cy="2409826"/>
            <a:chOff x="-3881435" y="2111562"/>
            <a:chExt cx="11182348" cy="2409826"/>
          </a:xfrm>
        </p:grpSpPr>
        <p:sp>
          <p:nvSpPr>
            <p:cNvPr id="6" name="Oval 5"/>
            <p:cNvSpPr/>
            <p:nvPr/>
          </p:nvSpPr>
          <p:spPr>
            <a:xfrm>
              <a:off x="4891087" y="2111562"/>
              <a:ext cx="2409826" cy="24098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3881435" y="2664328"/>
              <a:ext cx="9534047" cy="327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164085" y="2384560"/>
              <a:ext cx="1863830" cy="1863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PART</a:t>
              </a:r>
              <a:r>
                <a:rPr lang="en-US" sz="4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  <a:p>
              <a:pPr algn="ctr"/>
              <a:r>
                <a:rPr lang="en-US" sz="4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728912" y="2131742"/>
              <a:ext cx="7486650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8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WHAT’S INCLUDED – </a:t>
              </a:r>
              <a:r>
                <a:rPr lang="en-US" sz="2800" b="1" dirty="0">
                  <a:latin typeface="Arial" charset="0"/>
                  <a:ea typeface="Arial" charset="0"/>
                  <a:cs typeface="Arial" charset="0"/>
                </a:rPr>
                <a:t>Medicare Advantage </a:t>
              </a: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71800" y="3248646"/>
            <a:ext cx="3581400" cy="314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78AA"/>
              </a:buClr>
              <a:buSzPct val="120000"/>
              <a:buFont typeface="Arial"/>
              <a:buChar char="•"/>
              <a:tabLst>
                <a:tab pos="332740" algn="l"/>
              </a:tabLst>
            </a:pPr>
            <a:r>
              <a:rPr lang="en-US" altLang="en-US" sz="2000" spc="-5" dirty="0">
                <a:latin typeface="Arial"/>
                <a:cs typeface="Arial"/>
              </a:rPr>
              <a:t>Original Medicare benefits</a:t>
            </a:r>
          </a:p>
          <a:p>
            <a:pPr marL="332740" indent="-32004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78AA"/>
              </a:buClr>
              <a:buSzPct val="120000"/>
              <a:buFont typeface="Arial"/>
              <a:buChar char="•"/>
              <a:tabLst>
                <a:tab pos="332740" algn="l"/>
              </a:tabLst>
            </a:pPr>
            <a:r>
              <a:rPr lang="en-US" altLang="en-US" sz="2000" spc="-5" dirty="0">
                <a:latin typeface="Arial"/>
                <a:cs typeface="Arial"/>
              </a:rPr>
              <a:t>Original Medicare rights &amp; protections</a:t>
            </a:r>
          </a:p>
          <a:p>
            <a:pPr marL="332740" indent="-32004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78AA"/>
              </a:buClr>
              <a:buSzPct val="120000"/>
              <a:buFont typeface="Arial"/>
              <a:buChar char="•"/>
              <a:tabLst>
                <a:tab pos="332740" algn="l"/>
              </a:tabLst>
            </a:pPr>
            <a:r>
              <a:rPr lang="en-US" altLang="en-US" sz="2000" spc="-5" dirty="0">
                <a:latin typeface="Arial"/>
                <a:cs typeface="Arial"/>
              </a:rPr>
              <a:t>Original Medicare covered service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altLang="en-US" dirty="0">
              <a:latin typeface="Arial" pitchFamily="34" charset="0"/>
              <a:ea typeface="Century Gothic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altLang="en-US" dirty="0">
              <a:latin typeface="Arial" pitchFamily="34" charset="0"/>
              <a:ea typeface="Century Gothic" charset="0"/>
              <a:cs typeface="Arial" pitchFamily="34" charset="0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7162801" y="3248646"/>
            <a:ext cx="4114800" cy="1451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78AA"/>
              </a:buClr>
              <a:buSzPct val="120000"/>
              <a:buFont typeface="Arial"/>
              <a:buChar char="•"/>
              <a:tabLst>
                <a:tab pos="332740" algn="l"/>
              </a:tabLst>
            </a:pPr>
            <a:r>
              <a:rPr lang="en-US" altLang="en-US" sz="2000" spc="-5" dirty="0">
                <a:latin typeface="Arial"/>
                <a:cs typeface="Arial"/>
              </a:rPr>
              <a:t>Extra benefits</a:t>
            </a:r>
          </a:p>
          <a:p>
            <a:pPr marL="789940" lvl="1" indent="-32004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78AA"/>
              </a:buClr>
              <a:buSzPct val="120000"/>
              <a:buFont typeface="Arial"/>
              <a:buChar char="•"/>
              <a:tabLst>
                <a:tab pos="332740" algn="l"/>
              </a:tabLst>
            </a:pPr>
            <a:r>
              <a:rPr lang="en-US" altLang="en-US" sz="2000" spc="-5" dirty="0">
                <a:latin typeface="Arial"/>
                <a:cs typeface="Arial"/>
              </a:rPr>
              <a:t>Silver sneakers</a:t>
            </a:r>
          </a:p>
          <a:p>
            <a:pPr marL="789940" lvl="1" indent="-32004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78AA"/>
              </a:buClr>
              <a:buSzPct val="120000"/>
              <a:buFont typeface="Arial"/>
              <a:buChar char="•"/>
              <a:tabLst>
                <a:tab pos="332740" algn="l"/>
              </a:tabLst>
            </a:pPr>
            <a:r>
              <a:rPr lang="en-US" altLang="en-US" sz="2000" spc="-5" dirty="0">
                <a:latin typeface="Arial"/>
                <a:cs typeface="Arial"/>
              </a:rPr>
              <a:t>Care management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object 11"/>
          <p:cNvSpPr txBox="1"/>
          <p:nvPr/>
        </p:nvSpPr>
        <p:spPr>
          <a:xfrm>
            <a:off x="2971800" y="5961089"/>
            <a:ext cx="8086344" cy="1332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78AA"/>
              </a:buClr>
              <a:buSzPct val="120000"/>
              <a:tabLst>
                <a:tab pos="332740" algn="l"/>
              </a:tabLst>
            </a:pPr>
            <a:r>
              <a:rPr lang="en-US" altLang="en-US" sz="2000" i="1" spc="-5" dirty="0">
                <a:latin typeface="Arial"/>
                <a:cs typeface="Arial"/>
              </a:rPr>
              <a:t>You must continue to pay your monthly Part B premium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altLang="en-US" i="1" dirty="0">
              <a:latin typeface="Arial" pitchFamily="34" charset="0"/>
              <a:ea typeface="Century Gothic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altLang="en-US" i="1" dirty="0">
              <a:latin typeface="Arial" pitchFamily="34" charset="0"/>
              <a:ea typeface="Century Gothic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9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One Card</a:t>
            </a:r>
            <a:br>
              <a:rPr lang="en-US" sz="3600" dirty="0"/>
            </a:br>
            <a:r>
              <a:rPr lang="en-US" sz="3600" dirty="0"/>
              <a:t>One Explanation of Benefits</a:t>
            </a:r>
            <a:br>
              <a:rPr lang="en-US" sz="3600" dirty="0"/>
            </a:br>
            <a:r>
              <a:rPr lang="en-US" sz="3600" dirty="0"/>
              <a:t>One Claims Processing</a:t>
            </a:r>
            <a:br>
              <a:rPr lang="en-US" sz="3600" dirty="0"/>
            </a:br>
            <a:r>
              <a:rPr lang="en-US" sz="3600" dirty="0"/>
              <a:t>Once Customer Service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345A3-D1EB-47DE-AD6C-EA398C0CB70F}"/>
              </a:ext>
            </a:extLst>
          </p:cNvPr>
          <p:cNvSpPr txBox="1"/>
          <p:nvPr/>
        </p:nvSpPr>
        <p:spPr>
          <a:xfrm>
            <a:off x="5743074" y="946484"/>
            <a:ext cx="1363579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47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confirmation and ID card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Put your red, white and blue Medicare card in a safe place – you only need your Blue Cross ID card for your medical services. You will be getting a new Medicare card in the mail April 2018 – 2019.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122580" y="3492263"/>
            <a:ext cx="4169863" cy="2470151"/>
            <a:chOff x="6699279" y="4095360"/>
            <a:chExt cx="4157472" cy="2470151"/>
          </a:xfrm>
        </p:grpSpPr>
        <p:sp>
          <p:nvSpPr>
            <p:cNvPr id="14" name="Rounded Rectangle 13"/>
            <p:cNvSpPr/>
            <p:nvPr/>
          </p:nvSpPr>
          <p:spPr>
            <a:xfrm>
              <a:off x="6699279" y="4095360"/>
              <a:ext cx="4157472" cy="2470151"/>
            </a:xfrm>
            <a:prstGeom prst="roundRect">
              <a:avLst>
                <a:gd name="adj" fmla="val 72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6" name="Picture 2" descr="C:\Users\c634278\Desktop\MAP2 - GROUP MA ONLY.jpe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68731" y="4095360"/>
              <a:ext cx="4035007" cy="2470151"/>
            </a:xfrm>
            <a:prstGeom prst="roundRect">
              <a:avLst>
                <a:gd name="adj" fmla="val 6888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255" y="4727339"/>
            <a:ext cx="1976734" cy="1321374"/>
          </a:xfrm>
          <a:prstGeom prst="rect">
            <a:avLst/>
          </a:prstGeom>
          <a:effectLst>
            <a:outerShdw blurRad="215900" dist="88900" dir="5400000" sx="90000" sy="-19000" rotWithShape="0">
              <a:prstClr val="black">
                <a:alpha val="30000"/>
              </a:prstClr>
            </a:outerShdw>
          </a:effectLst>
        </p:spPr>
      </p:pic>
      <p:pic>
        <p:nvPicPr>
          <p:cNvPr id="12" name="Picture 11" descr="New medicare card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8" y="3628423"/>
            <a:ext cx="3842874" cy="2420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664" y="4202787"/>
            <a:ext cx="2138517" cy="2059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21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Saginaw County plan benefits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60ED-6449-3645-BC3C-A2A4A9156C67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115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450"/>
  <p:tag name="ARS_PPT_DBNAME" val="41625344-5f54-4256-8ec4-f2faa439353b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450"/>
  <p:tag name="ARS_SLIDE_PARTICIPANTNUM" val="45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heme/theme1.xml><?xml version="1.0" encoding="utf-8"?>
<a:theme xmlns:a="http://schemas.openxmlformats.org/drawingml/2006/main" name="1_Office Theme">
  <a:themeElements>
    <a:clrScheme name="BCBSM">
      <a:dk1>
        <a:srgbClr val="58595B"/>
      </a:dk1>
      <a:lt1>
        <a:srgbClr val="FFFFFF"/>
      </a:lt1>
      <a:dk2>
        <a:srgbClr val="1882C5"/>
      </a:dk2>
      <a:lt2>
        <a:srgbClr val="00518A"/>
      </a:lt2>
      <a:accent1>
        <a:srgbClr val="BBD9EA"/>
      </a:accent1>
      <a:accent2>
        <a:srgbClr val="6FC5E8"/>
      </a:accent2>
      <a:accent3>
        <a:srgbClr val="012638"/>
      </a:accent3>
      <a:accent4>
        <a:srgbClr val="0F4069"/>
      </a:accent4>
      <a:accent5>
        <a:srgbClr val="B34C59"/>
      </a:accent5>
      <a:accent6>
        <a:srgbClr val="532F63"/>
      </a:accent6>
      <a:hlink>
        <a:srgbClr val="A22383"/>
      </a:hlink>
      <a:folHlink>
        <a:srgbClr val="05A1B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2968</TotalTime>
  <Words>2495</Words>
  <Application>Microsoft Office PowerPoint</Application>
  <PresentationFormat>Widescreen</PresentationFormat>
  <Paragraphs>387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Avenir LT Std 55 Roman</vt:lpstr>
      <vt:lpstr>Calibri</vt:lpstr>
      <vt:lpstr>Century Gothic</vt:lpstr>
      <vt:lpstr>Times New Roman</vt:lpstr>
      <vt:lpstr>ヒラギノ角ゴ Pro W3</vt:lpstr>
      <vt:lpstr>1_Office Theme</vt:lpstr>
      <vt:lpstr>Saginaw County MA PPO Benefits</vt:lpstr>
      <vt:lpstr>Agenda</vt:lpstr>
      <vt:lpstr>Medicare basics</vt:lpstr>
      <vt:lpstr>Medicare basics</vt:lpstr>
      <vt:lpstr>Medicare basics</vt:lpstr>
      <vt:lpstr>Medicare basics </vt:lpstr>
      <vt:lpstr>One Card One Explanation of Benefits One Claims Processing Once Customer Service</vt:lpstr>
      <vt:lpstr>Membership confirmation and ID card</vt:lpstr>
      <vt:lpstr>Saginaw County plan benefits</vt:lpstr>
      <vt:lpstr>Key Terms</vt:lpstr>
      <vt:lpstr>PowerPoint Presentation</vt:lpstr>
      <vt:lpstr>Preventive Services</vt:lpstr>
      <vt:lpstr>Plan Benefits</vt:lpstr>
      <vt:lpstr>Prescription Drugs</vt:lpstr>
      <vt:lpstr>2019 Sample of Preferred Pharmacies </vt:lpstr>
      <vt:lpstr>Flu Shot</vt:lpstr>
      <vt:lpstr>When you travel</vt:lpstr>
      <vt:lpstr>How to find a participating provider</vt:lpstr>
      <vt:lpstr>Value of a primary care physician</vt:lpstr>
      <vt:lpstr>Manage your costs</vt:lpstr>
      <vt:lpstr>Explanation of Benefits payment</vt:lpstr>
      <vt:lpstr>Download the BCBSM Mobile App </vt:lpstr>
      <vt:lpstr>Blue Cross Health &amp; Wellness ®</vt:lpstr>
      <vt:lpstr>Call the Blue Cross Engagement Center for access to these programs</vt:lpstr>
      <vt:lpstr>Chronic condition management</vt:lpstr>
      <vt:lpstr>Case management</vt:lpstr>
      <vt:lpstr>Blue Care Connect℠</vt:lpstr>
      <vt:lpstr>Care transition to home</vt:lpstr>
      <vt:lpstr>24-Hour Nurse Line</vt:lpstr>
      <vt:lpstr>Tobacco cessation program </vt:lpstr>
      <vt:lpstr>Welvie℠ surgery decision-support</vt:lpstr>
      <vt:lpstr>Blue365®</vt:lpstr>
      <vt:lpstr>SilverSneakers®* fitness program</vt:lpstr>
      <vt:lpstr>Customer Service 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Harris</dc:creator>
  <cp:lastModifiedBy>Dean, Cheryl A.</cp:lastModifiedBy>
  <cp:revision>447</cp:revision>
  <dcterms:created xsi:type="dcterms:W3CDTF">2016-03-10T13:42:53Z</dcterms:created>
  <dcterms:modified xsi:type="dcterms:W3CDTF">2018-10-17T17:18:57Z</dcterms:modified>
</cp:coreProperties>
</file>